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70" r:id="rId3"/>
    <p:sldId id="277" r:id="rId4"/>
    <p:sldId id="271" r:id="rId5"/>
    <p:sldId id="276" r:id="rId6"/>
    <p:sldId id="272" r:id="rId7"/>
    <p:sldId id="280" r:id="rId8"/>
    <p:sldId id="273" r:id="rId9"/>
    <p:sldId id="274" r:id="rId10"/>
    <p:sldId id="281" r:id="rId11"/>
    <p:sldId id="282" r:id="rId12"/>
    <p:sldId id="283" r:id="rId13"/>
    <p:sldId id="278" r:id="rId14"/>
    <p:sldId id="27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049B0D-E2C3-60BD-6929-A33F0B68DA54}" v="313" dt="2024-03-10T09:43:08.993"/>
    <p1510:client id="{7A77F9C5-EFC1-C415-7845-D6455449713B}" v="436" dt="2024-03-09T05:28:11.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82" d="100"/>
          <a:sy n="82" d="100"/>
        </p:scale>
        <p:origin x="72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7BD98C-F5EA-4119-AE4A-041394BDC9A4}"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6CCC35B-66AF-4826-85D9-873F5173358B}">
      <dgm:prSet/>
      <dgm:spPr/>
      <dgm:t>
        <a:bodyPr/>
        <a:lstStyle/>
        <a:p>
          <a:pPr>
            <a:lnSpc>
              <a:spcPct val="100000"/>
            </a:lnSpc>
          </a:pPr>
          <a:r>
            <a:rPr lang="en-US" dirty="0">
              <a:latin typeface="Gabriola"/>
            </a:rPr>
            <a:t>Travelling Salesman Problem is based on a real life scenario, where a salesman from a company has to start from his own city and visit all the assigned cities exactly once and return to his home till the end of the day</a:t>
          </a:r>
        </a:p>
      </dgm:t>
    </dgm:pt>
    <dgm:pt modelId="{FA323ECA-EDEC-4134-953E-96725220B1FB}" type="parTrans" cxnId="{B88A2524-B090-4A02-B089-8D93A8FDDC04}">
      <dgm:prSet/>
      <dgm:spPr/>
      <dgm:t>
        <a:bodyPr/>
        <a:lstStyle/>
        <a:p>
          <a:endParaRPr lang="en-US"/>
        </a:p>
      </dgm:t>
    </dgm:pt>
    <dgm:pt modelId="{A0C46410-943E-4620-B1F2-BD26D4773BD6}" type="sibTrans" cxnId="{B88A2524-B090-4A02-B089-8D93A8FDDC04}">
      <dgm:prSet/>
      <dgm:spPr/>
      <dgm:t>
        <a:bodyPr/>
        <a:lstStyle/>
        <a:p>
          <a:pPr>
            <a:lnSpc>
              <a:spcPct val="100000"/>
            </a:lnSpc>
          </a:pPr>
          <a:endParaRPr lang="en-US"/>
        </a:p>
      </dgm:t>
    </dgm:pt>
    <dgm:pt modelId="{4A17A626-C772-4D6B-BF6F-3ACA14C88940}">
      <dgm:prSet/>
      <dgm:spPr/>
      <dgm:t>
        <a:bodyPr/>
        <a:lstStyle/>
        <a:p>
          <a:pPr>
            <a:lnSpc>
              <a:spcPct val="100000"/>
            </a:lnSpc>
          </a:pPr>
          <a:r>
            <a:rPr lang="en-US" dirty="0">
              <a:latin typeface="Gabriola"/>
            </a:rPr>
            <a:t>The exact problem statement goes like this, "Given a set of cities and distance between every pair of cities, the problem is to find the shortest possible route that visits every city exactly once and returns to the starting point."</a:t>
          </a:r>
        </a:p>
      </dgm:t>
    </dgm:pt>
    <dgm:pt modelId="{31ACB940-FC77-4A35-8C84-ACAC8C6A8CB3}" type="parTrans" cxnId="{271BA4DE-4266-4A06-BE84-7ABB029CE7AD}">
      <dgm:prSet/>
      <dgm:spPr/>
      <dgm:t>
        <a:bodyPr/>
        <a:lstStyle/>
        <a:p>
          <a:endParaRPr lang="en-US"/>
        </a:p>
      </dgm:t>
    </dgm:pt>
    <dgm:pt modelId="{6D0ACDAC-4845-49B3-AF49-34CF0C0863F3}" type="sibTrans" cxnId="{271BA4DE-4266-4A06-BE84-7ABB029CE7AD}">
      <dgm:prSet/>
      <dgm:spPr/>
      <dgm:t>
        <a:bodyPr/>
        <a:lstStyle/>
        <a:p>
          <a:pPr>
            <a:lnSpc>
              <a:spcPct val="100000"/>
            </a:lnSpc>
          </a:pPr>
          <a:endParaRPr lang="en-US"/>
        </a:p>
      </dgm:t>
    </dgm:pt>
    <dgm:pt modelId="{D204DCAF-6382-4BD2-B929-88F54E68F143}">
      <dgm:prSet/>
      <dgm:spPr/>
      <dgm:t>
        <a:bodyPr/>
        <a:lstStyle/>
        <a:p>
          <a:pPr rtl="0">
            <a:lnSpc>
              <a:spcPct val="100000"/>
            </a:lnSpc>
          </a:pPr>
          <a:r>
            <a:rPr lang="en-US" dirty="0">
              <a:latin typeface="Gabriola"/>
            </a:rPr>
            <a:t>There are two important things to be cleared about in this problem statement, Visit every city exactly once and Cover the shortest path</a:t>
          </a:r>
        </a:p>
      </dgm:t>
    </dgm:pt>
    <dgm:pt modelId="{D14E28A5-4BA9-4F1E-B1FA-C958EEB1F587}" type="parTrans" cxnId="{80FF04D7-0B27-4060-95F6-B16A222B951D}">
      <dgm:prSet/>
      <dgm:spPr/>
      <dgm:t>
        <a:bodyPr/>
        <a:lstStyle/>
        <a:p>
          <a:endParaRPr lang="en-US"/>
        </a:p>
      </dgm:t>
    </dgm:pt>
    <dgm:pt modelId="{A6BB9AA0-EEEC-428C-BE43-ABC793185F45}" type="sibTrans" cxnId="{80FF04D7-0B27-4060-95F6-B16A222B951D}">
      <dgm:prSet/>
      <dgm:spPr/>
      <dgm:t>
        <a:bodyPr/>
        <a:lstStyle/>
        <a:p>
          <a:pPr>
            <a:lnSpc>
              <a:spcPct val="100000"/>
            </a:lnSpc>
          </a:pPr>
          <a:endParaRPr lang="en-US"/>
        </a:p>
      </dgm:t>
    </dgm:pt>
    <dgm:pt modelId="{85AC851E-82E2-470C-B840-B4A675B83EEE}" type="pres">
      <dgm:prSet presAssocID="{E47BD98C-F5EA-4119-AE4A-041394BDC9A4}" presName="root" presStyleCnt="0">
        <dgm:presLayoutVars>
          <dgm:dir/>
          <dgm:resizeHandles val="exact"/>
        </dgm:presLayoutVars>
      </dgm:prSet>
      <dgm:spPr/>
    </dgm:pt>
    <dgm:pt modelId="{502D8ACB-8D28-4B7F-BD67-4836614E95BE}" type="pres">
      <dgm:prSet presAssocID="{E47BD98C-F5EA-4119-AE4A-041394BDC9A4}" presName="container" presStyleCnt="0">
        <dgm:presLayoutVars>
          <dgm:dir/>
          <dgm:resizeHandles val="exact"/>
        </dgm:presLayoutVars>
      </dgm:prSet>
      <dgm:spPr/>
    </dgm:pt>
    <dgm:pt modelId="{569C277D-1EF2-4FEF-8ECE-2986C6E73E5C}" type="pres">
      <dgm:prSet presAssocID="{D6CCC35B-66AF-4826-85D9-873F5173358B}" presName="compNode" presStyleCnt="0"/>
      <dgm:spPr/>
    </dgm:pt>
    <dgm:pt modelId="{181C51BA-162E-437C-9B5D-EECFB3B48FAD}" type="pres">
      <dgm:prSet presAssocID="{D6CCC35B-66AF-4826-85D9-873F5173358B}" presName="iconBgRect" presStyleLbl="bgShp" presStyleIdx="0" presStyleCnt="3"/>
      <dgm:spPr/>
    </dgm:pt>
    <dgm:pt modelId="{A1116B0F-E5CF-4BBF-A95C-E132EE18D792}" type="pres">
      <dgm:prSet presAssocID="{D6CCC35B-66AF-4826-85D9-873F517335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FA407D59-6D8D-40EA-BCEF-6BF090830620}" type="pres">
      <dgm:prSet presAssocID="{D6CCC35B-66AF-4826-85D9-873F5173358B}" presName="spaceRect" presStyleCnt="0"/>
      <dgm:spPr/>
    </dgm:pt>
    <dgm:pt modelId="{BB7E4EF2-D385-4CA0-8671-CDAA5DC896F8}" type="pres">
      <dgm:prSet presAssocID="{D6CCC35B-66AF-4826-85D9-873F5173358B}" presName="textRect" presStyleLbl="revTx" presStyleIdx="0" presStyleCnt="3">
        <dgm:presLayoutVars>
          <dgm:chMax val="1"/>
          <dgm:chPref val="1"/>
        </dgm:presLayoutVars>
      </dgm:prSet>
      <dgm:spPr/>
    </dgm:pt>
    <dgm:pt modelId="{D8203374-5AD1-495C-944E-0D3CF7EFC815}" type="pres">
      <dgm:prSet presAssocID="{A0C46410-943E-4620-B1F2-BD26D4773BD6}" presName="sibTrans" presStyleLbl="sibTrans2D1" presStyleIdx="0" presStyleCnt="0"/>
      <dgm:spPr/>
    </dgm:pt>
    <dgm:pt modelId="{E9F19629-92C6-439A-A254-C25C47B9866A}" type="pres">
      <dgm:prSet presAssocID="{4A17A626-C772-4D6B-BF6F-3ACA14C88940}" presName="compNode" presStyleCnt="0"/>
      <dgm:spPr/>
    </dgm:pt>
    <dgm:pt modelId="{B17CA742-2AAB-445E-BC68-FBCAEDD29131}" type="pres">
      <dgm:prSet presAssocID="{4A17A626-C772-4D6B-BF6F-3ACA14C88940}" presName="iconBgRect" presStyleLbl="bgShp" presStyleIdx="1" presStyleCnt="3"/>
      <dgm:spPr/>
    </dgm:pt>
    <dgm:pt modelId="{1C6E3220-1EC8-42DB-A54B-EEB3037759B1}" type="pres">
      <dgm:prSet presAssocID="{4A17A626-C772-4D6B-BF6F-3ACA14C8894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uzzle"/>
        </a:ext>
      </dgm:extLst>
    </dgm:pt>
    <dgm:pt modelId="{EBECDFB9-EEE9-4FF6-B94D-984B2C541165}" type="pres">
      <dgm:prSet presAssocID="{4A17A626-C772-4D6B-BF6F-3ACA14C88940}" presName="spaceRect" presStyleCnt="0"/>
      <dgm:spPr/>
    </dgm:pt>
    <dgm:pt modelId="{D8AE8696-5FA1-4AB9-B280-2E2BFE196672}" type="pres">
      <dgm:prSet presAssocID="{4A17A626-C772-4D6B-BF6F-3ACA14C88940}" presName="textRect" presStyleLbl="revTx" presStyleIdx="1" presStyleCnt="3">
        <dgm:presLayoutVars>
          <dgm:chMax val="1"/>
          <dgm:chPref val="1"/>
        </dgm:presLayoutVars>
      </dgm:prSet>
      <dgm:spPr/>
    </dgm:pt>
    <dgm:pt modelId="{01C7ECA4-5A60-4094-9370-2A5251BEA863}" type="pres">
      <dgm:prSet presAssocID="{6D0ACDAC-4845-49B3-AF49-34CF0C0863F3}" presName="sibTrans" presStyleLbl="sibTrans2D1" presStyleIdx="0" presStyleCnt="0"/>
      <dgm:spPr/>
    </dgm:pt>
    <dgm:pt modelId="{768F9CAC-664E-41A9-901B-2C5F018D2FBE}" type="pres">
      <dgm:prSet presAssocID="{D204DCAF-6382-4BD2-B929-88F54E68F143}" presName="compNode" presStyleCnt="0"/>
      <dgm:spPr/>
    </dgm:pt>
    <dgm:pt modelId="{60033029-3A20-4C35-8ABC-A14AE6310467}" type="pres">
      <dgm:prSet presAssocID="{D204DCAF-6382-4BD2-B929-88F54E68F143}" presName="iconBgRect" presStyleLbl="bgShp" presStyleIdx="2" presStyleCnt="3"/>
      <dgm:spPr/>
    </dgm:pt>
    <dgm:pt modelId="{EABF5800-ED06-4711-8AB0-819A42F94081}" type="pres">
      <dgm:prSet presAssocID="{D204DCAF-6382-4BD2-B929-88F54E68F14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 Compass"/>
        </a:ext>
      </dgm:extLst>
    </dgm:pt>
    <dgm:pt modelId="{5568002E-44E1-44AD-91BA-6069F0E2F453}" type="pres">
      <dgm:prSet presAssocID="{D204DCAF-6382-4BD2-B929-88F54E68F143}" presName="spaceRect" presStyleCnt="0"/>
      <dgm:spPr/>
    </dgm:pt>
    <dgm:pt modelId="{B8EB2A47-2742-45D8-B796-072134251349}" type="pres">
      <dgm:prSet presAssocID="{D204DCAF-6382-4BD2-B929-88F54E68F143}" presName="textRect" presStyleLbl="revTx" presStyleIdx="2" presStyleCnt="3">
        <dgm:presLayoutVars>
          <dgm:chMax val="1"/>
          <dgm:chPref val="1"/>
        </dgm:presLayoutVars>
      </dgm:prSet>
      <dgm:spPr/>
    </dgm:pt>
  </dgm:ptLst>
  <dgm:cxnLst>
    <dgm:cxn modelId="{16844004-6853-478B-9EA0-CCA5BEA7BDA5}" type="presOf" srcId="{4A17A626-C772-4D6B-BF6F-3ACA14C88940}" destId="{D8AE8696-5FA1-4AB9-B280-2E2BFE196672}" srcOrd="0" destOrd="0" presId="urn:microsoft.com/office/officeart/2018/2/layout/IconCircleList"/>
    <dgm:cxn modelId="{B4912E17-174D-4634-BC66-92C19C05C4D5}" type="presOf" srcId="{D6CCC35B-66AF-4826-85D9-873F5173358B}" destId="{BB7E4EF2-D385-4CA0-8671-CDAA5DC896F8}" srcOrd="0" destOrd="0" presId="urn:microsoft.com/office/officeart/2018/2/layout/IconCircleList"/>
    <dgm:cxn modelId="{B88A2524-B090-4A02-B089-8D93A8FDDC04}" srcId="{E47BD98C-F5EA-4119-AE4A-041394BDC9A4}" destId="{D6CCC35B-66AF-4826-85D9-873F5173358B}" srcOrd="0" destOrd="0" parTransId="{FA323ECA-EDEC-4134-953E-96725220B1FB}" sibTransId="{A0C46410-943E-4620-B1F2-BD26D4773BD6}"/>
    <dgm:cxn modelId="{88FA482A-921B-45E7-95B3-A1F2BE194459}" type="presOf" srcId="{6D0ACDAC-4845-49B3-AF49-34CF0C0863F3}" destId="{01C7ECA4-5A60-4094-9370-2A5251BEA863}" srcOrd="0" destOrd="0" presId="urn:microsoft.com/office/officeart/2018/2/layout/IconCircleList"/>
    <dgm:cxn modelId="{87355737-B452-4278-A525-FBF51AE97C34}" type="presOf" srcId="{E47BD98C-F5EA-4119-AE4A-041394BDC9A4}" destId="{85AC851E-82E2-470C-B840-B4A675B83EEE}" srcOrd="0" destOrd="0" presId="urn:microsoft.com/office/officeart/2018/2/layout/IconCircleList"/>
    <dgm:cxn modelId="{ABF7C474-C99C-4E68-BCC5-CF535E82C181}" type="presOf" srcId="{A0C46410-943E-4620-B1F2-BD26D4773BD6}" destId="{D8203374-5AD1-495C-944E-0D3CF7EFC815}" srcOrd="0" destOrd="0" presId="urn:microsoft.com/office/officeart/2018/2/layout/IconCircleList"/>
    <dgm:cxn modelId="{BA7E4194-FA64-424F-A8CC-CFD6E831D413}" type="presOf" srcId="{D204DCAF-6382-4BD2-B929-88F54E68F143}" destId="{B8EB2A47-2742-45D8-B796-072134251349}" srcOrd="0" destOrd="0" presId="urn:microsoft.com/office/officeart/2018/2/layout/IconCircleList"/>
    <dgm:cxn modelId="{80FF04D7-0B27-4060-95F6-B16A222B951D}" srcId="{E47BD98C-F5EA-4119-AE4A-041394BDC9A4}" destId="{D204DCAF-6382-4BD2-B929-88F54E68F143}" srcOrd="2" destOrd="0" parTransId="{D14E28A5-4BA9-4F1E-B1FA-C958EEB1F587}" sibTransId="{A6BB9AA0-EEEC-428C-BE43-ABC793185F45}"/>
    <dgm:cxn modelId="{271BA4DE-4266-4A06-BE84-7ABB029CE7AD}" srcId="{E47BD98C-F5EA-4119-AE4A-041394BDC9A4}" destId="{4A17A626-C772-4D6B-BF6F-3ACA14C88940}" srcOrd="1" destOrd="0" parTransId="{31ACB940-FC77-4A35-8C84-ACAC8C6A8CB3}" sibTransId="{6D0ACDAC-4845-49B3-AF49-34CF0C0863F3}"/>
    <dgm:cxn modelId="{3E208D60-5207-4B0F-B425-8D28BB8E35B2}" type="presParOf" srcId="{85AC851E-82E2-470C-B840-B4A675B83EEE}" destId="{502D8ACB-8D28-4B7F-BD67-4836614E95BE}" srcOrd="0" destOrd="0" presId="urn:microsoft.com/office/officeart/2018/2/layout/IconCircleList"/>
    <dgm:cxn modelId="{9FFC74D3-455B-49D6-98B5-26567C72F370}" type="presParOf" srcId="{502D8ACB-8D28-4B7F-BD67-4836614E95BE}" destId="{569C277D-1EF2-4FEF-8ECE-2986C6E73E5C}" srcOrd="0" destOrd="0" presId="urn:microsoft.com/office/officeart/2018/2/layout/IconCircleList"/>
    <dgm:cxn modelId="{E49B428B-7585-4EC1-B16D-49B04F9500EB}" type="presParOf" srcId="{569C277D-1EF2-4FEF-8ECE-2986C6E73E5C}" destId="{181C51BA-162E-437C-9B5D-EECFB3B48FAD}" srcOrd="0" destOrd="0" presId="urn:microsoft.com/office/officeart/2018/2/layout/IconCircleList"/>
    <dgm:cxn modelId="{C72E54B9-CCAD-4985-89D6-9113EED32074}" type="presParOf" srcId="{569C277D-1EF2-4FEF-8ECE-2986C6E73E5C}" destId="{A1116B0F-E5CF-4BBF-A95C-E132EE18D792}" srcOrd="1" destOrd="0" presId="urn:microsoft.com/office/officeart/2018/2/layout/IconCircleList"/>
    <dgm:cxn modelId="{A180350B-CFF6-43F6-8EDD-B081E832972C}" type="presParOf" srcId="{569C277D-1EF2-4FEF-8ECE-2986C6E73E5C}" destId="{FA407D59-6D8D-40EA-BCEF-6BF090830620}" srcOrd="2" destOrd="0" presId="urn:microsoft.com/office/officeart/2018/2/layout/IconCircleList"/>
    <dgm:cxn modelId="{A7AFD4A6-2203-4D95-9D5A-53742204D291}" type="presParOf" srcId="{569C277D-1EF2-4FEF-8ECE-2986C6E73E5C}" destId="{BB7E4EF2-D385-4CA0-8671-CDAA5DC896F8}" srcOrd="3" destOrd="0" presId="urn:microsoft.com/office/officeart/2018/2/layout/IconCircleList"/>
    <dgm:cxn modelId="{CA88AE78-CCDF-40C8-93C7-AEF64B40BDD8}" type="presParOf" srcId="{502D8ACB-8D28-4B7F-BD67-4836614E95BE}" destId="{D8203374-5AD1-495C-944E-0D3CF7EFC815}" srcOrd="1" destOrd="0" presId="urn:microsoft.com/office/officeart/2018/2/layout/IconCircleList"/>
    <dgm:cxn modelId="{596C60A9-9555-445F-9CF9-9901D109995B}" type="presParOf" srcId="{502D8ACB-8D28-4B7F-BD67-4836614E95BE}" destId="{E9F19629-92C6-439A-A254-C25C47B9866A}" srcOrd="2" destOrd="0" presId="urn:microsoft.com/office/officeart/2018/2/layout/IconCircleList"/>
    <dgm:cxn modelId="{34439616-6230-40D8-8B6F-FAB830027025}" type="presParOf" srcId="{E9F19629-92C6-439A-A254-C25C47B9866A}" destId="{B17CA742-2AAB-445E-BC68-FBCAEDD29131}" srcOrd="0" destOrd="0" presId="urn:microsoft.com/office/officeart/2018/2/layout/IconCircleList"/>
    <dgm:cxn modelId="{39F20473-A964-48B4-868C-34E9AFA2089F}" type="presParOf" srcId="{E9F19629-92C6-439A-A254-C25C47B9866A}" destId="{1C6E3220-1EC8-42DB-A54B-EEB3037759B1}" srcOrd="1" destOrd="0" presId="urn:microsoft.com/office/officeart/2018/2/layout/IconCircleList"/>
    <dgm:cxn modelId="{B075BC01-3A97-4095-934E-7BED2B43EAFA}" type="presParOf" srcId="{E9F19629-92C6-439A-A254-C25C47B9866A}" destId="{EBECDFB9-EEE9-4FF6-B94D-984B2C541165}" srcOrd="2" destOrd="0" presId="urn:microsoft.com/office/officeart/2018/2/layout/IconCircleList"/>
    <dgm:cxn modelId="{95A811F1-D6FF-471B-906C-4400C9E26CFF}" type="presParOf" srcId="{E9F19629-92C6-439A-A254-C25C47B9866A}" destId="{D8AE8696-5FA1-4AB9-B280-2E2BFE196672}" srcOrd="3" destOrd="0" presId="urn:microsoft.com/office/officeart/2018/2/layout/IconCircleList"/>
    <dgm:cxn modelId="{7B47A28B-E0C5-4726-AE80-984700BFDCC5}" type="presParOf" srcId="{502D8ACB-8D28-4B7F-BD67-4836614E95BE}" destId="{01C7ECA4-5A60-4094-9370-2A5251BEA863}" srcOrd="3" destOrd="0" presId="urn:microsoft.com/office/officeart/2018/2/layout/IconCircleList"/>
    <dgm:cxn modelId="{F6F2917F-C160-4398-9D8F-79F4657A8C10}" type="presParOf" srcId="{502D8ACB-8D28-4B7F-BD67-4836614E95BE}" destId="{768F9CAC-664E-41A9-901B-2C5F018D2FBE}" srcOrd="4" destOrd="0" presId="urn:microsoft.com/office/officeart/2018/2/layout/IconCircleList"/>
    <dgm:cxn modelId="{ADF237B1-9141-4774-8740-26B5D705A113}" type="presParOf" srcId="{768F9CAC-664E-41A9-901B-2C5F018D2FBE}" destId="{60033029-3A20-4C35-8ABC-A14AE6310467}" srcOrd="0" destOrd="0" presId="urn:microsoft.com/office/officeart/2018/2/layout/IconCircleList"/>
    <dgm:cxn modelId="{E6CDF10C-04C1-4A15-AC6C-565CE682AE2E}" type="presParOf" srcId="{768F9CAC-664E-41A9-901B-2C5F018D2FBE}" destId="{EABF5800-ED06-4711-8AB0-819A42F94081}" srcOrd="1" destOrd="0" presId="urn:microsoft.com/office/officeart/2018/2/layout/IconCircleList"/>
    <dgm:cxn modelId="{685BBB0B-69D4-4542-912D-76394F107957}" type="presParOf" srcId="{768F9CAC-664E-41A9-901B-2C5F018D2FBE}" destId="{5568002E-44E1-44AD-91BA-6069F0E2F453}" srcOrd="2" destOrd="0" presId="urn:microsoft.com/office/officeart/2018/2/layout/IconCircleList"/>
    <dgm:cxn modelId="{D73617D3-239B-4D26-93DA-B514E2CCE079}" type="presParOf" srcId="{768F9CAC-664E-41A9-901B-2C5F018D2FBE}" destId="{B8EB2A47-2742-45D8-B796-07213425134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C51BA-162E-437C-9B5D-EECFB3B48FAD}">
      <dsp:nvSpPr>
        <dsp:cNvPr id="0" name=""/>
        <dsp:cNvSpPr/>
      </dsp:nvSpPr>
      <dsp:spPr>
        <a:xfrm>
          <a:off x="16302" y="1868123"/>
          <a:ext cx="967389" cy="96738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116B0F-E5CF-4BBF-A95C-E132EE18D792}">
      <dsp:nvSpPr>
        <dsp:cNvPr id="0" name=""/>
        <dsp:cNvSpPr/>
      </dsp:nvSpPr>
      <dsp:spPr>
        <a:xfrm>
          <a:off x="219454" y="2071275"/>
          <a:ext cx="561085" cy="561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7E4EF2-D385-4CA0-8671-CDAA5DC896F8}">
      <dsp:nvSpPr>
        <dsp:cNvPr id="0" name=""/>
        <dsp:cNvSpPr/>
      </dsp:nvSpPr>
      <dsp:spPr>
        <a:xfrm>
          <a:off x="1190990" y="1868123"/>
          <a:ext cx="2280275" cy="967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Gabriola"/>
            </a:rPr>
            <a:t>Travelling Salesman Problem is based on a real life scenario, where a salesman from a company has to start from his own city and visit all the assigned cities exactly once and return to his home till the end of the day</a:t>
          </a:r>
        </a:p>
      </dsp:txBody>
      <dsp:txXfrm>
        <a:off x="1190990" y="1868123"/>
        <a:ext cx="2280275" cy="967389"/>
      </dsp:txXfrm>
    </dsp:sp>
    <dsp:sp modelId="{B17CA742-2AAB-445E-BC68-FBCAEDD29131}">
      <dsp:nvSpPr>
        <dsp:cNvPr id="0" name=""/>
        <dsp:cNvSpPr/>
      </dsp:nvSpPr>
      <dsp:spPr>
        <a:xfrm>
          <a:off x="3868586" y="1868123"/>
          <a:ext cx="967389" cy="96738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6E3220-1EC8-42DB-A54B-EEB3037759B1}">
      <dsp:nvSpPr>
        <dsp:cNvPr id="0" name=""/>
        <dsp:cNvSpPr/>
      </dsp:nvSpPr>
      <dsp:spPr>
        <a:xfrm>
          <a:off x="4071738" y="2071275"/>
          <a:ext cx="561085" cy="561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AE8696-5FA1-4AB9-B280-2E2BFE196672}">
      <dsp:nvSpPr>
        <dsp:cNvPr id="0" name=""/>
        <dsp:cNvSpPr/>
      </dsp:nvSpPr>
      <dsp:spPr>
        <a:xfrm>
          <a:off x="5043273" y="1868123"/>
          <a:ext cx="2280275" cy="967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kern="1200" dirty="0">
              <a:latin typeface="Gabriola"/>
            </a:rPr>
            <a:t>The exact problem statement goes like this, "Given a set of cities and distance between every pair of cities, the problem is to find the shortest possible route that visits every city exactly once and returns to the starting point."</a:t>
          </a:r>
        </a:p>
      </dsp:txBody>
      <dsp:txXfrm>
        <a:off x="5043273" y="1868123"/>
        <a:ext cx="2280275" cy="967389"/>
      </dsp:txXfrm>
    </dsp:sp>
    <dsp:sp modelId="{60033029-3A20-4C35-8ABC-A14AE6310467}">
      <dsp:nvSpPr>
        <dsp:cNvPr id="0" name=""/>
        <dsp:cNvSpPr/>
      </dsp:nvSpPr>
      <dsp:spPr>
        <a:xfrm>
          <a:off x="16302" y="3249279"/>
          <a:ext cx="967389" cy="96738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BF5800-ED06-4711-8AB0-819A42F94081}">
      <dsp:nvSpPr>
        <dsp:cNvPr id="0" name=""/>
        <dsp:cNvSpPr/>
      </dsp:nvSpPr>
      <dsp:spPr>
        <a:xfrm>
          <a:off x="219454" y="3452431"/>
          <a:ext cx="561085" cy="561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EB2A47-2742-45D8-B796-072134251349}">
      <dsp:nvSpPr>
        <dsp:cNvPr id="0" name=""/>
        <dsp:cNvSpPr/>
      </dsp:nvSpPr>
      <dsp:spPr>
        <a:xfrm>
          <a:off x="1190990" y="3249279"/>
          <a:ext cx="2280275" cy="967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rtl="0">
            <a:lnSpc>
              <a:spcPct val="100000"/>
            </a:lnSpc>
            <a:spcBef>
              <a:spcPct val="0"/>
            </a:spcBef>
            <a:spcAft>
              <a:spcPct val="35000"/>
            </a:spcAft>
            <a:buNone/>
          </a:pPr>
          <a:r>
            <a:rPr lang="en-US" sz="1100" kern="1200" dirty="0">
              <a:latin typeface="Gabriola"/>
            </a:rPr>
            <a:t>There are two important things to be cleared about in this problem statement, Visit every city exactly once and Cover the shortest path</a:t>
          </a:r>
        </a:p>
      </dsp:txBody>
      <dsp:txXfrm>
        <a:off x="1190990" y="3249279"/>
        <a:ext cx="2280275" cy="96738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51571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903493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65510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318349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98506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375087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4392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212349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033658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2892301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3/14/2024</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93552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3/14/2024</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8448468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geeksforgeeks.org/traveling-salesman-problem-tsp-implementation/" TargetMode="External"/><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hyperlink" Target="https://www.emqx.com/en/blog/revolutionizing-tsp-platforms" TargetMode="External"/><Relationship Id="rId4" Type="http://schemas.openxmlformats.org/officeDocument/2006/relationships/hyperlink" Target="https://www.iitg.ac.in/engfac/narayan/public_html/tsp-knapsack-set-covering.ht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simple.wikipedia.org/wiki/Travelling_Salesman_Problem" TargetMode="External"/><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developers.google.com/optimization/routing/tsp"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F170C61-ED22-B9DD-1385-3A414D475BF5}"/>
              </a:ext>
            </a:extLst>
          </p:cNvPr>
          <p:cNvPicPr>
            <a:picLocks noChangeAspect="1"/>
          </p:cNvPicPr>
          <p:nvPr/>
        </p:nvPicPr>
        <p:blipFill rotWithShape="1">
          <a:blip r:embed="rId2"/>
          <a:srcRect b="15835"/>
          <a:stretch/>
        </p:blipFill>
        <p:spPr>
          <a:xfrm>
            <a:off x="20" y="10"/>
            <a:ext cx="12207220" cy="6857990"/>
          </a:xfrm>
          <a:prstGeom prst="rect">
            <a:avLst/>
          </a:prstGeom>
        </p:spPr>
      </p:pic>
      <p:sp>
        <p:nvSpPr>
          <p:cNvPr id="18" name="Freeform: Shape 17">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p:cNvSpPr>
            <a:spLocks noGrp="1"/>
          </p:cNvSpPr>
          <p:nvPr>
            <p:ph type="ctrTitle"/>
          </p:nvPr>
        </p:nvSpPr>
        <p:spPr>
          <a:xfrm>
            <a:off x="123264" y="128290"/>
            <a:ext cx="5472340" cy="3926399"/>
          </a:xfrm>
        </p:spPr>
        <p:txBody>
          <a:bodyPr>
            <a:normAutofit fontScale="90000"/>
          </a:bodyPr>
          <a:lstStyle/>
          <a:p>
            <a:pPr algn="l"/>
            <a:r>
              <a:rPr lang="en-US" dirty="0">
                <a:latin typeface="Gabriola"/>
              </a:rPr>
              <a:t>The Traveling Salesman Problem and Its Application in Google </a:t>
            </a:r>
            <a:r>
              <a:rPr lang="en-US">
                <a:latin typeface="Gabriola"/>
              </a:rPr>
              <a:t>Maps Using QR-Tools</a:t>
            </a:r>
            <a:endParaRPr lang="en-US" dirty="0">
              <a:latin typeface="Gabriola"/>
            </a:endParaRPr>
          </a:p>
        </p:txBody>
      </p:sp>
    </p:spTree>
    <p:extLst>
      <p:ext uri="{BB962C8B-B14F-4D97-AF65-F5344CB8AC3E}">
        <p14:creationId xmlns:p14="http://schemas.microsoft.com/office/powerpoint/2010/main" val="875712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route&#10;&#10;Description automatically generated">
            <a:extLst>
              <a:ext uri="{FF2B5EF4-FFF2-40B4-BE49-F238E27FC236}">
                <a16:creationId xmlns:a16="http://schemas.microsoft.com/office/drawing/2014/main" id="{1FF90927-04E7-1FCB-6AFD-609D85CED43D}"/>
              </a:ext>
            </a:extLst>
          </p:cNvPr>
          <p:cNvPicPr>
            <a:picLocks noChangeAspect="1"/>
          </p:cNvPicPr>
          <p:nvPr/>
        </p:nvPicPr>
        <p:blipFill>
          <a:blip r:embed="rId2"/>
          <a:stretch>
            <a:fillRect/>
          </a:stretch>
        </p:blipFill>
        <p:spPr>
          <a:xfrm>
            <a:off x="0" y="-3500"/>
            <a:ext cx="12191999" cy="6864998"/>
          </a:xfrm>
          <a:prstGeom prst="rect">
            <a:avLst/>
          </a:prstGeom>
        </p:spPr>
      </p:pic>
    </p:spTree>
    <p:extLst>
      <p:ext uri="{BB962C8B-B14F-4D97-AF65-F5344CB8AC3E}">
        <p14:creationId xmlns:p14="http://schemas.microsoft.com/office/powerpoint/2010/main" val="245558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route&#10;&#10;Description automatically generated">
            <a:extLst>
              <a:ext uri="{FF2B5EF4-FFF2-40B4-BE49-F238E27FC236}">
                <a16:creationId xmlns:a16="http://schemas.microsoft.com/office/drawing/2014/main" id="{67E10FDC-4FF2-1F91-7F5F-8D41F68367EC}"/>
              </a:ext>
            </a:extLst>
          </p:cNvPr>
          <p:cNvPicPr>
            <a:picLocks noChangeAspect="1"/>
          </p:cNvPicPr>
          <p:nvPr/>
        </p:nvPicPr>
        <p:blipFill>
          <a:blip r:embed="rId2"/>
          <a:stretch>
            <a:fillRect/>
          </a:stretch>
        </p:blipFill>
        <p:spPr>
          <a:xfrm>
            <a:off x="0" y="3109"/>
            <a:ext cx="12191999" cy="6851782"/>
          </a:xfrm>
          <a:prstGeom prst="rect">
            <a:avLst/>
          </a:prstGeom>
        </p:spPr>
      </p:pic>
    </p:spTree>
    <p:extLst>
      <p:ext uri="{BB962C8B-B14F-4D97-AF65-F5344CB8AC3E}">
        <p14:creationId xmlns:p14="http://schemas.microsoft.com/office/powerpoint/2010/main" val="2057869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road&#10;&#10;Description automatically generated">
            <a:extLst>
              <a:ext uri="{FF2B5EF4-FFF2-40B4-BE49-F238E27FC236}">
                <a16:creationId xmlns:a16="http://schemas.microsoft.com/office/drawing/2014/main" id="{56793573-253B-030C-C21D-B3824ED1581E}"/>
              </a:ext>
            </a:extLst>
          </p:cNvPr>
          <p:cNvPicPr>
            <a:picLocks noChangeAspect="1"/>
          </p:cNvPicPr>
          <p:nvPr/>
        </p:nvPicPr>
        <p:blipFill>
          <a:blip r:embed="rId2"/>
          <a:stretch>
            <a:fillRect/>
          </a:stretch>
        </p:blipFill>
        <p:spPr>
          <a:xfrm>
            <a:off x="0" y="-1656"/>
            <a:ext cx="12192000" cy="6861312"/>
          </a:xfrm>
          <a:prstGeom prst="rect">
            <a:avLst/>
          </a:prstGeom>
        </p:spPr>
      </p:pic>
    </p:spTree>
    <p:extLst>
      <p:ext uri="{BB962C8B-B14F-4D97-AF65-F5344CB8AC3E}">
        <p14:creationId xmlns:p14="http://schemas.microsoft.com/office/powerpoint/2010/main" val="890706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3D pattern of ring shapes connected by lines">
            <a:extLst>
              <a:ext uri="{FF2B5EF4-FFF2-40B4-BE49-F238E27FC236}">
                <a16:creationId xmlns:a16="http://schemas.microsoft.com/office/drawing/2014/main" id="{11543164-C24A-8ECF-BD02-F449524BC5A4}"/>
              </a:ext>
            </a:extLst>
          </p:cNvPr>
          <p:cNvPicPr>
            <a:picLocks noChangeAspect="1"/>
          </p:cNvPicPr>
          <p:nvPr/>
        </p:nvPicPr>
        <p:blipFill rotWithShape="1">
          <a:blip r:embed="rId2"/>
          <a:srcRect l="6556" r="41389" b="3"/>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p:cNvSpPr>
            <a:spLocks noGrp="1"/>
          </p:cNvSpPr>
          <p:nvPr>
            <p:ph idx="1"/>
          </p:nvPr>
        </p:nvSpPr>
        <p:spPr>
          <a:xfrm>
            <a:off x="5936776" y="1262418"/>
            <a:ext cx="5970895" cy="5220268"/>
          </a:xfrm>
        </p:spPr>
        <p:txBody>
          <a:bodyPr vert="horz" lIns="91440" tIns="45720" rIns="91440" bIns="45720" rtlCol="0" anchor="t">
            <a:noAutofit/>
          </a:bodyPr>
          <a:lstStyle/>
          <a:p>
            <a:r>
              <a:rPr lang="en-US" sz="1800" dirty="0">
                <a:solidFill>
                  <a:schemeClr val="tx1"/>
                </a:solidFill>
                <a:latin typeface="Gabriola"/>
                <a:ea typeface="+mn-lt"/>
                <a:cs typeface="+mn-lt"/>
              </a:rPr>
              <a:t>The Traveling Salesman Problem (TSP) is a classic optimization challenge that seeks the shortest possible route to visit a set of cities and return to the origin. </a:t>
            </a:r>
            <a:r>
              <a:rPr lang="en-US" sz="1800" u="sng" dirty="0">
                <a:solidFill>
                  <a:schemeClr val="tx1"/>
                </a:solidFill>
                <a:latin typeface="Gabriola"/>
                <a:ea typeface="+mn-lt"/>
                <a:cs typeface="+mn-lt"/>
                <a:hlinkClick r:id="rId3">
                  <a:extLst>
                    <a:ext uri="{A12FA001-AC4F-418D-AE19-62706E023703}">
                      <ahyp:hlinkClr xmlns:ahyp="http://schemas.microsoft.com/office/drawing/2018/hyperlinkcolor" val="tx"/>
                    </a:ext>
                  </a:extLst>
                </a:hlinkClick>
              </a:rPr>
              <a:t>It’s a cornerstone of combinatorial optimization and is known for being NP-hard, meaning there’s no known polynomial-time solution for large instances</a:t>
            </a:r>
            <a:r>
              <a:rPr lang="en-US" sz="1800" baseline="30000" dirty="0">
                <a:solidFill>
                  <a:schemeClr val="tx1"/>
                </a:solidFill>
                <a:latin typeface="Gabriola"/>
                <a:ea typeface="+mn-lt"/>
                <a:cs typeface="+mn-lt"/>
                <a:hlinkClick r:id="rId3">
                  <a:extLst>
                    <a:ext uri="{A12FA001-AC4F-418D-AE19-62706E023703}">
                      <ahyp:hlinkClr xmlns:ahyp="http://schemas.microsoft.com/office/drawing/2018/hyperlinkcolor" val="tx"/>
                    </a:ext>
                  </a:extLst>
                </a:hlinkClick>
              </a:rPr>
              <a:t>1</a:t>
            </a:r>
            <a:r>
              <a:rPr lang="en-US" sz="1800" dirty="0">
                <a:solidFill>
                  <a:schemeClr val="tx1"/>
                </a:solidFill>
                <a:latin typeface="Gabriola"/>
                <a:ea typeface="+mn-lt"/>
                <a:cs typeface="+mn-lt"/>
              </a:rPr>
              <a:t>. TSP has practical implications in various fields such as logistics, scheduling, and routing problems. </a:t>
            </a:r>
            <a:r>
              <a:rPr lang="en-US" sz="1800" u="sng" dirty="0">
                <a:solidFill>
                  <a:schemeClr val="tx1"/>
                </a:solidFill>
                <a:latin typeface="Gabriola"/>
                <a:ea typeface="+mn-lt"/>
                <a:cs typeface="+mn-lt"/>
                <a:hlinkClick r:id="rId4">
                  <a:extLst>
                    <a:ext uri="{A12FA001-AC4F-418D-AE19-62706E023703}">
                      <ahyp:hlinkClr xmlns:ahyp="http://schemas.microsoft.com/office/drawing/2018/hyperlinkcolor" val="tx"/>
                    </a:ext>
                  </a:extLst>
                </a:hlinkClick>
              </a:rPr>
              <a:t>For example, it can optimize delivery routes, thereby reducing costs and improving efficiency</a:t>
            </a:r>
            <a:endParaRPr lang="en-US" sz="1800">
              <a:solidFill>
                <a:schemeClr val="tx1"/>
              </a:solidFill>
              <a:latin typeface="Gabriola"/>
              <a:hlinkClick r:id="" action="ppaction://noaction">
                <a:extLst>
                  <a:ext uri="{A12FA001-AC4F-418D-AE19-62706E023703}">
                    <ahyp:hlinkClr xmlns:ahyp="http://schemas.microsoft.com/office/drawing/2018/hyperlinkcolor" val="tx"/>
                  </a:ext>
                </a:extLst>
              </a:hlinkClick>
            </a:endParaRPr>
          </a:p>
          <a:p>
            <a:r>
              <a:rPr lang="en-US" sz="1800" dirty="0">
                <a:solidFill>
                  <a:schemeClr val="tx1"/>
                </a:solidFill>
                <a:latin typeface="Gabriola"/>
                <a:ea typeface="+mn-lt"/>
                <a:cs typeface="+mn-lt"/>
              </a:rPr>
              <a:t>The future of TSP solutions is leaning towards data-driven and service-oriented platforms. These platforms aim to ensure reliable connections, efficient data transmission, and flexible data processing. </a:t>
            </a:r>
            <a:r>
              <a:rPr lang="en-US" sz="1800" u="sng" dirty="0">
                <a:solidFill>
                  <a:schemeClr val="tx1"/>
                </a:solidFill>
                <a:latin typeface="Gabriola"/>
                <a:ea typeface="+mn-lt"/>
                <a:cs typeface="+mn-lt"/>
                <a:hlinkClick r:id="rId5">
                  <a:extLst>
                    <a:ext uri="{A12FA001-AC4F-418D-AE19-62706E023703}">
                      <ahyp:hlinkClr xmlns:ahyp="http://schemas.microsoft.com/office/drawing/2018/hyperlinkcolor" val="tx"/>
                    </a:ext>
                  </a:extLst>
                </a:hlinkClick>
              </a:rPr>
              <a:t>The focus is on creating robust, high-performance, and maintainable data infrastructures to support the growing complexity and demands of applications like automotive connectivity</a:t>
            </a:r>
            <a:r>
              <a:rPr lang="en-US" sz="1800" baseline="30000" dirty="0">
                <a:solidFill>
                  <a:schemeClr val="tx1"/>
                </a:solidFill>
                <a:latin typeface="Gabriola"/>
                <a:ea typeface="+mn-lt"/>
                <a:cs typeface="+mn-lt"/>
                <a:hlinkClick r:id="rId5">
                  <a:extLst>
                    <a:ext uri="{A12FA001-AC4F-418D-AE19-62706E023703}">
                      <ahyp:hlinkClr xmlns:ahyp="http://schemas.microsoft.com/office/drawing/2018/hyperlinkcolor" val="tx"/>
                    </a:ext>
                  </a:extLst>
                </a:hlinkClick>
              </a:rPr>
              <a:t>3</a:t>
            </a:r>
            <a:r>
              <a:rPr lang="en-US" sz="1800" dirty="0">
                <a:solidFill>
                  <a:schemeClr val="tx1"/>
                </a:solidFill>
                <a:latin typeface="Gabriola"/>
                <a:ea typeface="+mn-lt"/>
                <a:cs typeface="+mn-lt"/>
              </a:rPr>
              <a:t>. Additionally, advancements in algorithms and computational power may lead to more efficient heuristic methods for solving TSP, even as the problem sizes grow.</a:t>
            </a:r>
            <a:endParaRPr lang="en-US" sz="1800" dirty="0">
              <a:solidFill>
                <a:schemeClr val="tx1"/>
              </a:solidFill>
              <a:latin typeface="Gabriola"/>
            </a:endParaRPr>
          </a:p>
        </p:txBody>
      </p:sp>
      <p:sp>
        <p:nvSpPr>
          <p:cNvPr id="2" name="Title"/>
          <p:cNvSpPr>
            <a:spLocks noGrp="1"/>
          </p:cNvSpPr>
          <p:nvPr>
            <p:ph type="ctrTitle"/>
          </p:nvPr>
        </p:nvSpPr>
        <p:spPr>
          <a:xfrm>
            <a:off x="5936776" y="0"/>
            <a:ext cx="2149523" cy="1524000"/>
          </a:xfrm>
        </p:spPr>
        <p:txBody>
          <a:bodyPr>
            <a:normAutofit/>
          </a:bodyPr>
          <a:lstStyle/>
          <a:p>
            <a:r>
              <a:rPr lang="en-US" sz="4000" dirty="0">
                <a:latin typeface="Gabriola"/>
              </a:rPr>
              <a:t>Conclusion</a:t>
            </a:r>
          </a:p>
        </p:txBody>
      </p:sp>
    </p:spTree>
    <p:extLst>
      <p:ext uri="{BB962C8B-B14F-4D97-AF65-F5344CB8AC3E}">
        <p14:creationId xmlns:p14="http://schemas.microsoft.com/office/powerpoint/2010/main" val="4168540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een dialogue boxes">
            <a:extLst>
              <a:ext uri="{FF2B5EF4-FFF2-40B4-BE49-F238E27FC236}">
                <a16:creationId xmlns:a16="http://schemas.microsoft.com/office/drawing/2014/main" id="{2E3800F7-2F0F-CED3-0DE3-6FB71949A524}"/>
              </a:ext>
            </a:extLst>
          </p:cNvPr>
          <p:cNvPicPr>
            <a:picLocks noChangeAspect="1"/>
          </p:cNvPicPr>
          <p:nvPr/>
        </p:nvPicPr>
        <p:blipFill rotWithShape="1">
          <a:blip r:embed="rId2"/>
          <a:srcRect l="8424" r="14430" b="-14"/>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p:cNvSpPr>
            <a:spLocks noGrp="1"/>
          </p:cNvSpPr>
          <p:nvPr>
            <p:ph type="ctrTitle"/>
          </p:nvPr>
        </p:nvSpPr>
        <p:spPr>
          <a:xfrm>
            <a:off x="6425821" y="2286000"/>
            <a:ext cx="4321791" cy="1524000"/>
          </a:xfrm>
        </p:spPr>
        <p:txBody>
          <a:bodyPr>
            <a:noAutofit/>
          </a:bodyPr>
          <a:lstStyle/>
          <a:p>
            <a:r>
              <a:rPr lang="en-US" sz="8000" dirty="0">
                <a:latin typeface="Gabriola"/>
              </a:rPr>
              <a:t>Thank You</a:t>
            </a:r>
          </a:p>
        </p:txBody>
      </p:sp>
    </p:spTree>
    <p:extLst>
      <p:ext uri="{BB962C8B-B14F-4D97-AF65-F5344CB8AC3E}">
        <p14:creationId xmlns:p14="http://schemas.microsoft.com/office/powerpoint/2010/main" val="3259029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236898" y="1972236"/>
            <a:ext cx="4090147" cy="2711823"/>
          </a:xfrm>
        </p:spPr>
        <p:txBody>
          <a:bodyPr anchor="b">
            <a:normAutofit/>
          </a:bodyPr>
          <a:lstStyle/>
          <a:p>
            <a:r>
              <a:rPr lang="en-US" sz="3200" dirty="0"/>
              <a:t> </a:t>
            </a:r>
            <a:r>
              <a:rPr lang="en-US" sz="5400" dirty="0">
                <a:latin typeface="Gabriola"/>
              </a:rPr>
              <a:t>Introduction to Travelling Salesman Problem</a:t>
            </a:r>
          </a:p>
        </p:txBody>
      </p:sp>
      <p:sp>
        <p:nvSpPr>
          <p:cNvPr id="12" name="Freeform: Shape 11">
            <a:extLst>
              <a:ext uri="{FF2B5EF4-FFF2-40B4-BE49-F238E27FC236}">
                <a16:creationId xmlns:a16="http://schemas.microsoft.com/office/drawing/2014/main" id="{1E29B739-0084-427C-80B1-69E938524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0"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A3B611DC-381B-43C0-B8D0-03DB742CE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789544" y="3798447"/>
            <a:ext cx="1269992" cy="4849095"/>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500">
              <a:solidFill>
                <a:prstClr val="white"/>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44ECBE28-F24F-4627-886E-70C09745C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031998" y="3555992"/>
            <a:ext cx="1269994" cy="5334005"/>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rgbClr val="F1CB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6" name="Content Placeholder">
            <a:extLst>
              <a:ext uri="{FF2B5EF4-FFF2-40B4-BE49-F238E27FC236}">
                <a16:creationId xmlns:a16="http://schemas.microsoft.com/office/drawing/2014/main" id="{55B6DF03-89B9-C488-76A3-2E197BBE0AFE}"/>
              </a:ext>
            </a:extLst>
          </p:cNvPr>
          <p:cNvGraphicFramePr>
            <a:graphicFrameLocks noGrp="1"/>
          </p:cNvGraphicFramePr>
          <p:nvPr>
            <p:ph idx="1"/>
            <p:extLst>
              <p:ext uri="{D42A27DB-BD31-4B8C-83A1-F6EECF244321}">
                <p14:modId xmlns:p14="http://schemas.microsoft.com/office/powerpoint/2010/main" val="3140650729"/>
              </p:ext>
            </p:extLst>
          </p:nvPr>
        </p:nvGraphicFramePr>
        <p:xfrm>
          <a:off x="4258235" y="381001"/>
          <a:ext cx="7339852" cy="60847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366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network formed by white dots">
            <a:extLst>
              <a:ext uri="{FF2B5EF4-FFF2-40B4-BE49-F238E27FC236}">
                <a16:creationId xmlns:a16="http://schemas.microsoft.com/office/drawing/2014/main" id="{84DB2CEA-5AB9-20B5-B134-D6BFB865D29D}"/>
              </a:ext>
            </a:extLst>
          </p:cNvPr>
          <p:cNvPicPr>
            <a:picLocks noChangeAspect="1"/>
          </p:cNvPicPr>
          <p:nvPr/>
        </p:nvPicPr>
        <p:blipFill rotWithShape="1">
          <a:blip r:embed="rId2"/>
          <a:srcRect l="28647" r="6" b="6"/>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p:cNvSpPr>
            <a:spLocks noGrp="1"/>
          </p:cNvSpPr>
          <p:nvPr>
            <p:ph idx="1"/>
          </p:nvPr>
        </p:nvSpPr>
        <p:spPr>
          <a:xfrm>
            <a:off x="6096000" y="2286000"/>
            <a:ext cx="5334000" cy="3810001"/>
          </a:xfrm>
        </p:spPr>
        <p:txBody>
          <a:bodyPr vert="horz" lIns="91440" tIns="45720" rIns="91440" bIns="45720" rtlCol="0" anchor="t">
            <a:noAutofit/>
          </a:bodyPr>
          <a:lstStyle/>
          <a:p>
            <a:pPr>
              <a:lnSpc>
                <a:spcPct val="100000"/>
              </a:lnSpc>
              <a:buNone/>
            </a:pPr>
            <a:r>
              <a:rPr lang="en-US" sz="2000" dirty="0">
                <a:solidFill>
                  <a:schemeClr val="tx1"/>
                </a:solidFill>
                <a:latin typeface="Gabriola"/>
                <a:ea typeface="Verdana"/>
              </a:rPr>
              <a:t>Let us consider a graph </a:t>
            </a:r>
            <a:r>
              <a:rPr lang="en-US" sz="2000" b="1" dirty="0">
                <a:solidFill>
                  <a:schemeClr val="tx1"/>
                </a:solidFill>
                <a:latin typeface="Gabriola"/>
                <a:ea typeface="Verdana"/>
              </a:rPr>
              <a:t>G = (V,E)</a:t>
            </a:r>
            <a:r>
              <a:rPr lang="en-US" sz="2000" dirty="0">
                <a:solidFill>
                  <a:schemeClr val="tx1"/>
                </a:solidFill>
                <a:latin typeface="Gabriola"/>
                <a:ea typeface="Verdana"/>
              </a:rPr>
              <a:t>, where </a:t>
            </a:r>
            <a:r>
              <a:rPr lang="en-US" sz="2000" b="1" dirty="0">
                <a:solidFill>
                  <a:schemeClr val="tx1"/>
                </a:solidFill>
                <a:latin typeface="Gabriola"/>
                <a:ea typeface="Verdana"/>
              </a:rPr>
              <a:t>V</a:t>
            </a:r>
            <a:r>
              <a:rPr lang="en-US" sz="2000" dirty="0">
                <a:solidFill>
                  <a:schemeClr val="tx1"/>
                </a:solidFill>
                <a:latin typeface="Gabriola"/>
                <a:ea typeface="Verdana"/>
              </a:rPr>
              <a:t> is a set of cities and E is</a:t>
            </a:r>
            <a:endParaRPr lang="en-US" dirty="0">
              <a:solidFill>
                <a:schemeClr val="tx1"/>
              </a:solidFill>
            </a:endParaRPr>
          </a:p>
          <a:p>
            <a:pPr>
              <a:lnSpc>
                <a:spcPct val="100000"/>
              </a:lnSpc>
              <a:buNone/>
            </a:pPr>
            <a:r>
              <a:rPr lang="en-US" sz="2000" dirty="0">
                <a:solidFill>
                  <a:schemeClr val="tx1"/>
                </a:solidFill>
                <a:latin typeface="Gabriola"/>
                <a:ea typeface="Verdana"/>
              </a:rPr>
              <a:t>a set of weighted edges. An edge </a:t>
            </a:r>
            <a:r>
              <a:rPr lang="en-US" sz="2000" b="1" dirty="0">
                <a:solidFill>
                  <a:schemeClr val="tx1"/>
                </a:solidFill>
                <a:latin typeface="Gabriola"/>
                <a:ea typeface="Verdana"/>
              </a:rPr>
              <a:t>e(u, v)</a:t>
            </a:r>
            <a:r>
              <a:rPr lang="en-US" sz="2000" dirty="0">
                <a:solidFill>
                  <a:schemeClr val="tx1"/>
                </a:solidFill>
                <a:latin typeface="Gabriola"/>
                <a:ea typeface="Verdana"/>
              </a:rPr>
              <a:t> represents that</a:t>
            </a:r>
          </a:p>
          <a:p>
            <a:pPr>
              <a:lnSpc>
                <a:spcPct val="100000"/>
              </a:lnSpc>
              <a:buNone/>
            </a:pPr>
            <a:r>
              <a:rPr lang="en-US" sz="2000" dirty="0">
                <a:solidFill>
                  <a:schemeClr val="tx1"/>
                </a:solidFill>
                <a:latin typeface="Gabriola"/>
                <a:ea typeface="Verdana"/>
              </a:rPr>
              <a:t>vertices </a:t>
            </a:r>
            <a:r>
              <a:rPr lang="en-US" sz="2000" b="1" dirty="0">
                <a:solidFill>
                  <a:schemeClr val="tx1"/>
                </a:solidFill>
                <a:latin typeface="Gabriola"/>
                <a:ea typeface="Verdana"/>
              </a:rPr>
              <a:t>u</a:t>
            </a:r>
            <a:r>
              <a:rPr lang="en-US" sz="2000" dirty="0">
                <a:solidFill>
                  <a:schemeClr val="tx1"/>
                </a:solidFill>
                <a:latin typeface="Gabriola"/>
                <a:ea typeface="Verdana"/>
              </a:rPr>
              <a:t> and </a:t>
            </a:r>
            <a:r>
              <a:rPr lang="en-US" sz="2000" b="1" dirty="0">
                <a:solidFill>
                  <a:schemeClr val="tx1"/>
                </a:solidFill>
                <a:latin typeface="Gabriola"/>
                <a:ea typeface="Verdana"/>
              </a:rPr>
              <a:t>v</a:t>
            </a:r>
            <a:r>
              <a:rPr lang="en-US" sz="2000" dirty="0">
                <a:solidFill>
                  <a:schemeClr val="tx1"/>
                </a:solidFill>
                <a:latin typeface="Gabriola"/>
                <a:ea typeface="Verdana"/>
              </a:rPr>
              <a:t> are connected. Distance between </a:t>
            </a:r>
          </a:p>
          <a:p>
            <a:pPr>
              <a:lnSpc>
                <a:spcPct val="100000"/>
              </a:lnSpc>
              <a:buNone/>
            </a:pPr>
            <a:r>
              <a:rPr lang="en-US" sz="2000" dirty="0">
                <a:solidFill>
                  <a:schemeClr val="tx1"/>
                </a:solidFill>
                <a:latin typeface="Gabriola"/>
                <a:ea typeface="Verdana"/>
              </a:rPr>
              <a:t>vertex </a:t>
            </a:r>
            <a:r>
              <a:rPr lang="en-US" sz="2000" b="1" dirty="0">
                <a:solidFill>
                  <a:schemeClr val="tx1"/>
                </a:solidFill>
                <a:latin typeface="Gabriola"/>
                <a:ea typeface="Verdana"/>
              </a:rPr>
              <a:t>u</a:t>
            </a:r>
            <a:r>
              <a:rPr lang="en-US" sz="2000" dirty="0">
                <a:solidFill>
                  <a:schemeClr val="tx1"/>
                </a:solidFill>
                <a:latin typeface="Gabriola"/>
                <a:ea typeface="Verdana"/>
              </a:rPr>
              <a:t> and </a:t>
            </a:r>
            <a:r>
              <a:rPr lang="en-US" sz="2000" b="1" dirty="0">
                <a:solidFill>
                  <a:schemeClr val="tx1"/>
                </a:solidFill>
                <a:latin typeface="Gabriola"/>
                <a:ea typeface="Verdana"/>
              </a:rPr>
              <a:t>v</a:t>
            </a:r>
            <a:r>
              <a:rPr lang="en-US" sz="2000" dirty="0">
                <a:solidFill>
                  <a:schemeClr val="tx1"/>
                </a:solidFill>
                <a:latin typeface="Gabriola"/>
                <a:ea typeface="Verdana"/>
              </a:rPr>
              <a:t> is </a:t>
            </a:r>
            <a:r>
              <a:rPr lang="en-US" sz="2000" b="1" dirty="0">
                <a:solidFill>
                  <a:schemeClr val="tx1"/>
                </a:solidFill>
                <a:latin typeface="Gabriola"/>
                <a:ea typeface="Verdana"/>
              </a:rPr>
              <a:t>d(u, v)</a:t>
            </a:r>
            <a:r>
              <a:rPr lang="en-US" sz="2000" dirty="0">
                <a:solidFill>
                  <a:schemeClr val="tx1"/>
                </a:solidFill>
                <a:latin typeface="Gabriola"/>
                <a:ea typeface="Verdana"/>
              </a:rPr>
              <a:t>, which should be non-negative.</a:t>
            </a:r>
            <a:endParaRPr lang="en-US" sz="2000">
              <a:solidFill>
                <a:schemeClr val="tx1"/>
              </a:solidFill>
              <a:latin typeface="Gabriola"/>
            </a:endParaRPr>
          </a:p>
          <a:p>
            <a:pPr>
              <a:lnSpc>
                <a:spcPct val="100000"/>
              </a:lnSpc>
              <a:buNone/>
            </a:pPr>
            <a:r>
              <a:rPr lang="en-US" sz="2000" dirty="0">
                <a:solidFill>
                  <a:schemeClr val="tx1"/>
                </a:solidFill>
                <a:latin typeface="Gabriola"/>
                <a:ea typeface="Verdana"/>
              </a:rPr>
              <a:t>Suppose we have started at city </a:t>
            </a:r>
            <a:r>
              <a:rPr lang="en-US" sz="2000" b="1" dirty="0">
                <a:solidFill>
                  <a:schemeClr val="tx1"/>
                </a:solidFill>
                <a:latin typeface="Gabriola"/>
                <a:ea typeface="Verdana"/>
              </a:rPr>
              <a:t>1</a:t>
            </a:r>
            <a:r>
              <a:rPr lang="en-US" sz="2000" dirty="0">
                <a:solidFill>
                  <a:schemeClr val="tx1"/>
                </a:solidFill>
                <a:latin typeface="Gabriola"/>
                <a:ea typeface="Verdana"/>
              </a:rPr>
              <a:t> and after visiting some cities now</a:t>
            </a:r>
          </a:p>
          <a:p>
            <a:pPr>
              <a:lnSpc>
                <a:spcPct val="100000"/>
              </a:lnSpc>
              <a:buNone/>
            </a:pPr>
            <a:r>
              <a:rPr lang="en-US" sz="2000" dirty="0">
                <a:solidFill>
                  <a:schemeClr val="tx1"/>
                </a:solidFill>
                <a:latin typeface="Gabriola"/>
                <a:ea typeface="Verdana"/>
              </a:rPr>
              <a:t>we are in city </a:t>
            </a:r>
            <a:r>
              <a:rPr lang="en-US" sz="2000" b="1" dirty="0">
                <a:solidFill>
                  <a:schemeClr val="tx1"/>
                </a:solidFill>
                <a:latin typeface="Gabriola"/>
                <a:ea typeface="Verdana"/>
              </a:rPr>
              <a:t>j</a:t>
            </a:r>
            <a:r>
              <a:rPr lang="en-US" sz="2000" dirty="0">
                <a:solidFill>
                  <a:schemeClr val="tx1"/>
                </a:solidFill>
                <a:latin typeface="Gabriola"/>
                <a:ea typeface="Verdana"/>
              </a:rPr>
              <a:t>. Hence, this is a partial tour. We certainly need to </a:t>
            </a:r>
            <a:endParaRPr lang="en-US" sz="2000">
              <a:solidFill>
                <a:schemeClr val="tx1"/>
              </a:solidFill>
              <a:latin typeface="Gabriola"/>
              <a:ea typeface="Verdana"/>
            </a:endParaRPr>
          </a:p>
          <a:p>
            <a:pPr>
              <a:lnSpc>
                <a:spcPct val="100000"/>
              </a:lnSpc>
              <a:buNone/>
            </a:pPr>
            <a:r>
              <a:rPr lang="en-US" sz="2000" dirty="0">
                <a:solidFill>
                  <a:schemeClr val="tx1"/>
                </a:solidFill>
                <a:latin typeface="Gabriola"/>
                <a:ea typeface="Verdana"/>
              </a:rPr>
              <a:t>know </a:t>
            </a:r>
            <a:r>
              <a:rPr lang="en-US" sz="2000" b="1" dirty="0">
                <a:solidFill>
                  <a:schemeClr val="tx1"/>
                </a:solidFill>
                <a:latin typeface="Gabriola"/>
                <a:ea typeface="Verdana"/>
              </a:rPr>
              <a:t>j</a:t>
            </a:r>
            <a:r>
              <a:rPr lang="en-US" sz="2000" dirty="0">
                <a:solidFill>
                  <a:schemeClr val="tx1"/>
                </a:solidFill>
                <a:latin typeface="Gabriola"/>
                <a:ea typeface="Verdana"/>
              </a:rPr>
              <a:t>, since this will determine which cities are most convenient </a:t>
            </a:r>
            <a:endParaRPr lang="en-US" sz="2000">
              <a:solidFill>
                <a:schemeClr val="tx1"/>
              </a:solidFill>
              <a:latin typeface="Gabriola"/>
              <a:ea typeface="Verdana"/>
            </a:endParaRPr>
          </a:p>
          <a:p>
            <a:pPr>
              <a:lnSpc>
                <a:spcPct val="100000"/>
              </a:lnSpc>
              <a:buNone/>
            </a:pPr>
            <a:r>
              <a:rPr lang="en-US" sz="2000" dirty="0">
                <a:solidFill>
                  <a:schemeClr val="tx1"/>
                </a:solidFill>
                <a:latin typeface="Gabriola"/>
                <a:ea typeface="Verdana"/>
              </a:rPr>
              <a:t>to visit next. We also need to know all the cities visited so far, so </a:t>
            </a:r>
          </a:p>
          <a:p>
            <a:pPr>
              <a:lnSpc>
                <a:spcPct val="100000"/>
              </a:lnSpc>
              <a:buNone/>
            </a:pPr>
            <a:r>
              <a:rPr lang="en-US" sz="2000" dirty="0">
                <a:solidFill>
                  <a:schemeClr val="tx1"/>
                </a:solidFill>
                <a:latin typeface="Gabriola"/>
                <a:ea typeface="Verdana"/>
              </a:rPr>
              <a:t>that we don't repeat any of them. Hence, this is an appropriate </a:t>
            </a:r>
          </a:p>
          <a:p>
            <a:pPr>
              <a:lnSpc>
                <a:spcPct val="100000"/>
              </a:lnSpc>
              <a:buNone/>
            </a:pPr>
            <a:r>
              <a:rPr lang="en-US" sz="2000" dirty="0">
                <a:solidFill>
                  <a:schemeClr val="tx1"/>
                </a:solidFill>
                <a:latin typeface="Gabriola"/>
                <a:ea typeface="Verdana"/>
              </a:rPr>
              <a:t>sub-problem.</a:t>
            </a:r>
            <a:endParaRPr lang="en-US" sz="2000" dirty="0">
              <a:solidFill>
                <a:schemeClr val="tx1"/>
              </a:solidFill>
              <a:latin typeface="Gabriola"/>
            </a:endParaRPr>
          </a:p>
          <a:p>
            <a:pPr marL="0" lvl="0" indent="0">
              <a:buNone/>
            </a:pPr>
            <a:endParaRPr lang="en-US" sz="2400" dirty="0">
              <a:solidFill>
                <a:srgbClr val="FFFFFF">
                  <a:alpha val="70000"/>
                </a:srgbClr>
              </a:solidFill>
            </a:endParaRPr>
          </a:p>
        </p:txBody>
      </p:sp>
      <p:sp>
        <p:nvSpPr>
          <p:cNvPr id="2" name="Title"/>
          <p:cNvSpPr>
            <a:spLocks noGrp="1"/>
          </p:cNvSpPr>
          <p:nvPr>
            <p:ph type="ctrTitle"/>
          </p:nvPr>
        </p:nvSpPr>
        <p:spPr>
          <a:xfrm>
            <a:off x="6096000" y="762000"/>
            <a:ext cx="5334000" cy="1524000"/>
          </a:xfrm>
        </p:spPr>
        <p:txBody>
          <a:bodyPr>
            <a:normAutofit/>
          </a:bodyPr>
          <a:lstStyle/>
          <a:p>
            <a:r>
              <a:rPr lang="en-US" sz="4000" dirty="0">
                <a:latin typeface="Gabriola"/>
              </a:rPr>
              <a:t>Travelling Salesman Dynamic Programming Algorithm</a:t>
            </a:r>
          </a:p>
          <a:p>
            <a:endParaRPr lang="en-US" sz="3200" dirty="0"/>
          </a:p>
        </p:txBody>
      </p:sp>
    </p:spTree>
    <p:extLst>
      <p:ext uri="{BB962C8B-B14F-4D97-AF65-F5344CB8AC3E}">
        <p14:creationId xmlns:p14="http://schemas.microsoft.com/office/powerpoint/2010/main" val="1942970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Financial graphs on a dark display">
            <a:extLst>
              <a:ext uri="{FF2B5EF4-FFF2-40B4-BE49-F238E27FC236}">
                <a16:creationId xmlns:a16="http://schemas.microsoft.com/office/drawing/2014/main" id="{78512762-4081-4E66-22D9-18CE8A08698B}"/>
              </a:ext>
            </a:extLst>
          </p:cNvPr>
          <p:cNvPicPr>
            <a:picLocks noChangeAspect="1"/>
          </p:cNvPicPr>
          <p:nvPr/>
        </p:nvPicPr>
        <p:blipFill rotWithShape="1">
          <a:blip r:embed="rId2"/>
          <a:srcRect l="18373" r="23792" b="9"/>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p:cNvSpPr>
            <a:spLocks noGrp="1"/>
          </p:cNvSpPr>
          <p:nvPr>
            <p:ph idx="1"/>
          </p:nvPr>
        </p:nvSpPr>
        <p:spPr>
          <a:xfrm>
            <a:off x="5807967" y="1441409"/>
            <a:ext cx="5334000" cy="3810001"/>
          </a:xfrm>
        </p:spPr>
        <p:txBody>
          <a:bodyPr vert="horz" lIns="91440" tIns="45720" rIns="91440" bIns="45720" rtlCol="0" anchor="t">
            <a:normAutofit/>
          </a:bodyPr>
          <a:lstStyle/>
          <a:p>
            <a:r>
              <a:rPr lang="en-US" sz="2000" dirty="0">
                <a:solidFill>
                  <a:schemeClr val="tx1"/>
                </a:solidFill>
                <a:latin typeface="Gabriola"/>
                <a:ea typeface="Verdana"/>
                <a:cs typeface="+mn-lt"/>
              </a:rPr>
              <a:t>There are at the most </a:t>
            </a:r>
            <a:r>
              <a:rPr lang="en-US" sz="2000" b="1" dirty="0">
                <a:solidFill>
                  <a:schemeClr val="tx1"/>
                </a:solidFill>
                <a:latin typeface="Gabriola"/>
                <a:ea typeface="Verdana"/>
                <a:cs typeface="+mn-lt"/>
              </a:rPr>
              <a:t>2</a:t>
            </a:r>
            <a:r>
              <a:rPr lang="en-US" sz="2000" b="1" baseline="30000" dirty="0">
                <a:solidFill>
                  <a:schemeClr val="tx1"/>
                </a:solidFill>
                <a:latin typeface="Gabriola"/>
                <a:ea typeface="Verdana"/>
                <a:cs typeface="+mn-lt"/>
              </a:rPr>
              <a:t>n</a:t>
            </a:r>
            <a:r>
              <a:rPr lang="en-US" sz="2000" b="1" dirty="0">
                <a:solidFill>
                  <a:schemeClr val="tx1"/>
                </a:solidFill>
                <a:latin typeface="Gabriola"/>
                <a:ea typeface="Verdana"/>
                <a:cs typeface="+mn-lt"/>
              </a:rPr>
              <a:t>.n</a:t>
            </a:r>
            <a:r>
              <a:rPr lang="en-US" sz="2000" dirty="0">
                <a:solidFill>
                  <a:schemeClr val="tx1"/>
                </a:solidFill>
                <a:latin typeface="Gabriola"/>
                <a:ea typeface="Verdana"/>
                <a:cs typeface="+mn-lt"/>
              </a:rPr>
              <a:t> sub-problems and each one takes linear time to solve. Therefore, the total running time is </a:t>
            </a:r>
            <a:r>
              <a:rPr lang="en-US" sz="2000" b="1" dirty="0">
                <a:solidFill>
                  <a:schemeClr val="tx1"/>
                </a:solidFill>
                <a:latin typeface="Gabriola"/>
                <a:ea typeface="Verdana"/>
                <a:cs typeface="+mn-lt"/>
              </a:rPr>
              <a:t>O(2</a:t>
            </a:r>
            <a:r>
              <a:rPr lang="en-US" sz="2000" b="1" baseline="30000" dirty="0">
                <a:solidFill>
                  <a:schemeClr val="tx1"/>
                </a:solidFill>
                <a:latin typeface="Gabriola"/>
                <a:ea typeface="Verdana"/>
                <a:cs typeface="+mn-lt"/>
              </a:rPr>
              <a:t>n</a:t>
            </a:r>
            <a:r>
              <a:rPr lang="en-US" sz="2000" b="1" dirty="0">
                <a:solidFill>
                  <a:schemeClr val="tx1"/>
                </a:solidFill>
                <a:latin typeface="Gabriola"/>
                <a:ea typeface="Verdana"/>
                <a:cs typeface="+mn-lt"/>
              </a:rPr>
              <a:t>.n</a:t>
            </a:r>
            <a:r>
              <a:rPr lang="en-US" sz="2000" b="1" baseline="30000" dirty="0">
                <a:solidFill>
                  <a:schemeClr val="tx1"/>
                </a:solidFill>
                <a:latin typeface="Gabriola"/>
                <a:ea typeface="Verdana"/>
                <a:cs typeface="+mn-lt"/>
              </a:rPr>
              <a:t>2</a:t>
            </a:r>
            <a:r>
              <a:rPr lang="en-US" sz="2000" b="1" dirty="0">
                <a:solidFill>
                  <a:schemeClr val="tx1"/>
                </a:solidFill>
                <a:latin typeface="Gabriola"/>
                <a:ea typeface="Verdana"/>
                <a:cs typeface="+mn-lt"/>
              </a:rPr>
              <a:t>)</a:t>
            </a:r>
            <a:r>
              <a:rPr lang="en-US" sz="2000" dirty="0">
                <a:solidFill>
                  <a:schemeClr val="tx1"/>
                </a:solidFill>
                <a:latin typeface="Gabriola"/>
                <a:ea typeface="Verdana"/>
                <a:cs typeface="+mn-lt"/>
              </a:rPr>
              <a:t>.</a:t>
            </a:r>
            <a:endParaRPr lang="en-US" sz="2000" dirty="0">
              <a:solidFill>
                <a:schemeClr val="tx1"/>
              </a:solidFill>
              <a:latin typeface="Gabriola"/>
              <a:ea typeface="+mn-lt"/>
              <a:cs typeface="+mn-lt"/>
            </a:endParaRPr>
          </a:p>
          <a:p>
            <a:r>
              <a:rPr lang="en-US" sz="2000" dirty="0">
                <a:solidFill>
                  <a:schemeClr val="tx1"/>
                </a:solidFill>
                <a:latin typeface="Gabriola"/>
                <a:ea typeface="+mn-lt"/>
                <a:cs typeface="+mn-lt"/>
              </a:rPr>
              <a:t>The worst case space complexity for the same is O(N</a:t>
            </a:r>
            <a:r>
              <a:rPr lang="en-US" sz="2000" baseline="30000" dirty="0">
                <a:solidFill>
                  <a:schemeClr val="tx1"/>
                </a:solidFill>
                <a:latin typeface="Gabriola"/>
                <a:ea typeface="+mn-lt"/>
                <a:cs typeface="+mn-lt"/>
              </a:rPr>
              <a:t>2</a:t>
            </a:r>
            <a:r>
              <a:rPr lang="en-US" sz="2000" dirty="0">
                <a:solidFill>
                  <a:schemeClr val="tx1"/>
                </a:solidFill>
                <a:latin typeface="Gabriola"/>
                <a:ea typeface="+mn-lt"/>
                <a:cs typeface="+mn-lt"/>
              </a:rPr>
              <a:t>). The space complexity for the DFS is O(N). ∙ Hence space complexity of this algorithm is O(N</a:t>
            </a:r>
            <a:r>
              <a:rPr lang="en-US" sz="2000" baseline="30000" dirty="0">
                <a:solidFill>
                  <a:schemeClr val="tx1"/>
                </a:solidFill>
                <a:latin typeface="Gabriola"/>
                <a:ea typeface="+mn-lt"/>
                <a:cs typeface="+mn-lt"/>
              </a:rPr>
              <a:t>2</a:t>
            </a:r>
            <a:r>
              <a:rPr lang="en-US" sz="2000" dirty="0">
                <a:solidFill>
                  <a:srgbClr val="FFFFFF">
                    <a:alpha val="70000"/>
                  </a:srgbClr>
                </a:solidFill>
                <a:latin typeface="Gabriola"/>
                <a:ea typeface="+mn-lt"/>
                <a:cs typeface="+mn-lt"/>
              </a:rPr>
              <a:t>).</a:t>
            </a:r>
            <a:endParaRPr lang="en-US" sz="2000" dirty="0">
              <a:solidFill>
                <a:srgbClr val="FFFFFF">
                  <a:alpha val="70000"/>
                </a:srgbClr>
              </a:solidFill>
              <a:latin typeface="Gabriola"/>
            </a:endParaRPr>
          </a:p>
        </p:txBody>
      </p:sp>
      <p:sp>
        <p:nvSpPr>
          <p:cNvPr id="2" name="Title"/>
          <p:cNvSpPr>
            <a:spLocks noGrp="1"/>
          </p:cNvSpPr>
          <p:nvPr>
            <p:ph type="ctrTitle"/>
          </p:nvPr>
        </p:nvSpPr>
        <p:spPr>
          <a:xfrm>
            <a:off x="6091264" y="399727"/>
            <a:ext cx="5334000" cy="1524000"/>
          </a:xfrm>
        </p:spPr>
        <p:txBody>
          <a:bodyPr>
            <a:normAutofit/>
          </a:bodyPr>
          <a:lstStyle/>
          <a:p>
            <a:r>
              <a:rPr lang="en-US" sz="3600" dirty="0">
                <a:latin typeface="Gabriola"/>
              </a:rPr>
              <a:t>Time &amp; Space Complexity</a:t>
            </a:r>
          </a:p>
        </p:txBody>
      </p:sp>
    </p:spTree>
    <p:extLst>
      <p:ext uri="{BB962C8B-B14F-4D97-AF65-F5344CB8AC3E}">
        <p14:creationId xmlns:p14="http://schemas.microsoft.com/office/powerpoint/2010/main" val="3684716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pointing on a map">
            <a:extLst>
              <a:ext uri="{FF2B5EF4-FFF2-40B4-BE49-F238E27FC236}">
                <a16:creationId xmlns:a16="http://schemas.microsoft.com/office/drawing/2014/main" id="{9306DA13-5E3A-D096-EB7C-60DA94BCC49D}"/>
              </a:ext>
            </a:extLst>
          </p:cNvPr>
          <p:cNvPicPr>
            <a:picLocks noChangeAspect="1"/>
          </p:cNvPicPr>
          <p:nvPr/>
        </p:nvPicPr>
        <p:blipFill rotWithShape="1">
          <a:blip r:embed="rId2"/>
          <a:srcRect l="13733" r="24581" b="-7"/>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p:cNvSpPr>
            <a:spLocks noGrp="1"/>
          </p:cNvSpPr>
          <p:nvPr>
            <p:ph type="ctrTitle"/>
          </p:nvPr>
        </p:nvSpPr>
        <p:spPr>
          <a:xfrm>
            <a:off x="5865091" y="92364"/>
            <a:ext cx="1928091" cy="1062182"/>
          </a:xfrm>
        </p:spPr>
        <p:txBody>
          <a:bodyPr>
            <a:normAutofit/>
          </a:bodyPr>
          <a:lstStyle/>
          <a:p>
            <a:r>
              <a:rPr lang="en-US" sz="3600" dirty="0">
                <a:latin typeface="Gabriola"/>
              </a:rPr>
              <a:t>EXAMPLE</a:t>
            </a:r>
          </a:p>
        </p:txBody>
      </p:sp>
      <p:sp>
        <p:nvSpPr>
          <p:cNvPr id="15" name="Content Placeholder 14">
            <a:extLst>
              <a:ext uri="{FF2B5EF4-FFF2-40B4-BE49-F238E27FC236}">
                <a16:creationId xmlns:a16="http://schemas.microsoft.com/office/drawing/2014/main" id="{40DBACA4-E2CC-602F-DCB8-A5A465EFD0F8}"/>
              </a:ext>
            </a:extLst>
          </p:cNvPr>
          <p:cNvSpPr>
            <a:spLocks noGrp="1"/>
          </p:cNvSpPr>
          <p:nvPr>
            <p:ph idx="1"/>
          </p:nvPr>
        </p:nvSpPr>
        <p:spPr>
          <a:xfrm>
            <a:off x="5761181" y="381001"/>
            <a:ext cx="6199909" cy="6138718"/>
          </a:xfrm>
        </p:spPr>
        <p:txBody>
          <a:bodyPr vert="horz" lIns="91440" tIns="45720" rIns="91440" bIns="45720" rtlCol="0" anchor="t">
            <a:normAutofit fontScale="92500"/>
          </a:bodyPr>
          <a:lstStyle/>
          <a:p>
            <a:r>
              <a:rPr lang="en-US" sz="1200" dirty="0">
                <a:solidFill>
                  <a:srgbClr val="111111"/>
                </a:solidFill>
                <a:ea typeface="+mn-lt"/>
                <a:cs typeface="+mn-lt"/>
              </a:rPr>
              <a:t>The goal is to find the shortest route that visits each city exactly once and returns to the starting point.</a:t>
            </a:r>
            <a:endParaRPr lang="en-US" dirty="0">
              <a:solidFill>
                <a:srgbClr val="FFFFFF">
                  <a:alpha val="70000"/>
                </a:srgbClr>
              </a:solidFill>
            </a:endParaRPr>
          </a:p>
          <a:p>
            <a:r>
              <a:rPr lang="en-US" sz="1100" b="1" dirty="0">
                <a:solidFill>
                  <a:schemeClr val="tx1"/>
                </a:solidFill>
                <a:latin typeface="Gabriola"/>
                <a:ea typeface="+mn-lt"/>
                <a:cs typeface="+mn-lt"/>
              </a:rPr>
              <a:t>Step 1:</a:t>
            </a:r>
            <a:r>
              <a:rPr lang="en-US" sz="1100" dirty="0">
                <a:solidFill>
                  <a:schemeClr val="tx1"/>
                </a:solidFill>
                <a:latin typeface="Gabriola"/>
                <a:ea typeface="+mn-lt"/>
                <a:cs typeface="+mn-lt"/>
              </a:rPr>
              <a:t> Choose a starting city. Without loss of generality, let’s start with City 1.</a:t>
            </a:r>
            <a:endParaRPr lang="en-US" sz="1100" dirty="0">
              <a:solidFill>
                <a:schemeClr val="tx1"/>
              </a:solidFill>
              <a:latin typeface="Gabriola"/>
            </a:endParaRPr>
          </a:p>
          <a:p>
            <a:r>
              <a:rPr lang="en-US" sz="1100" b="1" dirty="0">
                <a:solidFill>
                  <a:schemeClr val="tx1"/>
                </a:solidFill>
                <a:latin typeface="Gabriola"/>
                <a:ea typeface="+mn-lt"/>
                <a:cs typeface="+mn-lt"/>
              </a:rPr>
              <a:t>Step 2:</a:t>
            </a:r>
            <a:r>
              <a:rPr lang="en-US" sz="1100" dirty="0">
                <a:solidFill>
                  <a:schemeClr val="tx1"/>
                </a:solidFill>
                <a:latin typeface="Gabriola"/>
                <a:ea typeface="+mn-lt"/>
                <a:cs typeface="+mn-lt"/>
              </a:rPr>
              <a:t> Generate all possible permutations of the remaining cities. For 4 cities, there are (3! = 6) permutations:</a:t>
            </a:r>
            <a:endParaRPr lang="en-US" sz="1100">
              <a:solidFill>
                <a:schemeClr val="tx1"/>
              </a:solidFill>
              <a:latin typeface="Gabriola"/>
            </a:endParaRPr>
          </a:p>
          <a:p>
            <a:r>
              <a:rPr lang="en-US" sz="1100" dirty="0">
                <a:solidFill>
                  <a:schemeClr val="tx1"/>
                </a:solidFill>
                <a:latin typeface="Gabriola"/>
                <a:ea typeface="+mn-lt"/>
                <a:cs typeface="+mn-lt"/>
              </a:rPr>
              <a:t>City 1 → City 2 → City 3 → City 4 → City 1</a:t>
            </a:r>
            <a:endParaRPr lang="en-US" sz="1100">
              <a:solidFill>
                <a:schemeClr val="tx1"/>
              </a:solidFill>
              <a:latin typeface="Gabriola"/>
            </a:endParaRPr>
          </a:p>
          <a:p>
            <a:r>
              <a:rPr lang="en-US" sz="1100" dirty="0">
                <a:solidFill>
                  <a:schemeClr val="tx1"/>
                </a:solidFill>
                <a:latin typeface="Gabriola"/>
                <a:ea typeface="+mn-lt"/>
                <a:cs typeface="+mn-lt"/>
              </a:rPr>
              <a:t>City 1 → City 2 → City 4 → City 3 → City 1</a:t>
            </a:r>
            <a:endParaRPr lang="en-US" sz="1100">
              <a:solidFill>
                <a:schemeClr val="tx1"/>
              </a:solidFill>
              <a:latin typeface="Gabriola"/>
            </a:endParaRPr>
          </a:p>
          <a:p>
            <a:r>
              <a:rPr lang="en-US" sz="1100" dirty="0">
                <a:solidFill>
                  <a:schemeClr val="tx1"/>
                </a:solidFill>
                <a:latin typeface="Gabriola"/>
                <a:ea typeface="+mn-lt"/>
                <a:cs typeface="+mn-lt"/>
              </a:rPr>
              <a:t>City 1 → City 3 → City 2 → City 4 → City 1</a:t>
            </a:r>
            <a:endParaRPr lang="en-US" sz="1100">
              <a:solidFill>
                <a:schemeClr val="tx1"/>
              </a:solidFill>
              <a:latin typeface="Gabriola"/>
            </a:endParaRPr>
          </a:p>
          <a:p>
            <a:r>
              <a:rPr lang="en-US" sz="1100" dirty="0">
                <a:solidFill>
                  <a:schemeClr val="tx1"/>
                </a:solidFill>
                <a:latin typeface="Gabriola"/>
                <a:ea typeface="+mn-lt"/>
                <a:cs typeface="+mn-lt"/>
              </a:rPr>
              <a:t>City 1 → City 3 → City 4 → City 2 → City 1</a:t>
            </a:r>
            <a:endParaRPr lang="en-US" sz="1100">
              <a:solidFill>
                <a:schemeClr val="tx1"/>
              </a:solidFill>
              <a:latin typeface="Gabriola"/>
            </a:endParaRPr>
          </a:p>
          <a:p>
            <a:r>
              <a:rPr lang="en-US" sz="1100" dirty="0">
                <a:solidFill>
                  <a:schemeClr val="tx1"/>
                </a:solidFill>
                <a:latin typeface="Gabriola"/>
                <a:ea typeface="+mn-lt"/>
                <a:cs typeface="+mn-lt"/>
              </a:rPr>
              <a:t>City 1 → City 4 → City 2 → City 3 → City 1</a:t>
            </a:r>
            <a:endParaRPr lang="en-US" sz="1100">
              <a:solidFill>
                <a:schemeClr val="tx1"/>
              </a:solidFill>
              <a:latin typeface="Gabriola"/>
            </a:endParaRPr>
          </a:p>
          <a:p>
            <a:r>
              <a:rPr lang="en-US" sz="1100" dirty="0">
                <a:solidFill>
                  <a:schemeClr val="tx1"/>
                </a:solidFill>
                <a:latin typeface="Gabriola"/>
                <a:ea typeface="+mn-lt"/>
                <a:cs typeface="+mn-lt"/>
              </a:rPr>
              <a:t>City 1 → City 4 → City 3 → City 2 → City 1</a:t>
            </a:r>
            <a:endParaRPr lang="en-US" sz="1100">
              <a:solidFill>
                <a:schemeClr val="tx1"/>
              </a:solidFill>
              <a:latin typeface="Gabriola"/>
            </a:endParaRPr>
          </a:p>
          <a:p>
            <a:r>
              <a:rPr lang="en-US" sz="1100" b="1" dirty="0">
                <a:solidFill>
                  <a:schemeClr val="tx1"/>
                </a:solidFill>
                <a:latin typeface="Gabriola"/>
                <a:ea typeface="+mn-lt"/>
                <a:cs typeface="+mn-lt"/>
              </a:rPr>
              <a:t>Step 3:</a:t>
            </a:r>
            <a:r>
              <a:rPr lang="en-US" sz="1100" dirty="0">
                <a:solidFill>
                  <a:schemeClr val="tx1"/>
                </a:solidFill>
                <a:latin typeface="Gabriola"/>
                <a:ea typeface="+mn-lt"/>
                <a:cs typeface="+mn-lt"/>
              </a:rPr>
              <a:t> Calculate the total distance for each permutation:</a:t>
            </a:r>
            <a:endParaRPr lang="en-US" sz="1100">
              <a:solidFill>
                <a:schemeClr val="tx1"/>
              </a:solidFill>
              <a:latin typeface="Gabriola"/>
            </a:endParaRPr>
          </a:p>
          <a:p>
            <a:r>
              <a:rPr lang="en-US" sz="1100" dirty="0">
                <a:solidFill>
                  <a:schemeClr val="tx1"/>
                </a:solidFill>
                <a:latin typeface="Gabriola"/>
                <a:ea typeface="+mn-lt"/>
                <a:cs typeface="+mn-lt"/>
              </a:rPr>
              <a:t>(10 + 35 + 30 + 20 = 95)</a:t>
            </a:r>
            <a:endParaRPr lang="en-US" sz="1100">
              <a:solidFill>
                <a:schemeClr val="tx1"/>
              </a:solidFill>
              <a:latin typeface="Gabriola"/>
            </a:endParaRPr>
          </a:p>
          <a:p>
            <a:r>
              <a:rPr lang="en-US" sz="1100" dirty="0">
                <a:solidFill>
                  <a:schemeClr val="tx1"/>
                </a:solidFill>
                <a:latin typeface="Gabriola"/>
                <a:ea typeface="+mn-lt"/>
                <a:cs typeface="+mn-lt"/>
              </a:rPr>
              <a:t>(10 + 25 + 30 + 15 = 80)</a:t>
            </a:r>
            <a:endParaRPr lang="en-US" sz="1100">
              <a:solidFill>
                <a:schemeClr val="tx1"/>
              </a:solidFill>
              <a:latin typeface="Gabriola"/>
            </a:endParaRPr>
          </a:p>
          <a:p>
            <a:r>
              <a:rPr lang="en-US" sz="1100" dirty="0">
                <a:solidFill>
                  <a:schemeClr val="tx1"/>
                </a:solidFill>
                <a:latin typeface="Gabriola"/>
                <a:ea typeface="+mn-lt"/>
                <a:cs typeface="+mn-lt"/>
              </a:rPr>
              <a:t>(15 + 35 + 25 + 20 = 95)</a:t>
            </a:r>
            <a:endParaRPr lang="en-US" sz="1100">
              <a:solidFill>
                <a:schemeClr val="tx1"/>
              </a:solidFill>
              <a:latin typeface="Gabriola"/>
            </a:endParaRPr>
          </a:p>
          <a:p>
            <a:r>
              <a:rPr lang="en-US" sz="1100" dirty="0">
                <a:solidFill>
                  <a:schemeClr val="tx1"/>
                </a:solidFill>
                <a:latin typeface="Gabriola"/>
                <a:ea typeface="+mn-lt"/>
                <a:cs typeface="+mn-lt"/>
              </a:rPr>
              <a:t>(15 + 30 + 35 + 10 = 90)</a:t>
            </a:r>
            <a:endParaRPr lang="en-US" sz="1100">
              <a:solidFill>
                <a:schemeClr val="tx1"/>
              </a:solidFill>
              <a:latin typeface="Gabriola"/>
            </a:endParaRPr>
          </a:p>
          <a:p>
            <a:r>
              <a:rPr lang="en-US" sz="1100" dirty="0">
                <a:solidFill>
                  <a:schemeClr val="tx1"/>
                </a:solidFill>
                <a:latin typeface="Gabriola"/>
                <a:ea typeface="+mn-lt"/>
                <a:cs typeface="+mn-lt"/>
              </a:rPr>
              <a:t>(20 + 25 + 35 + 15 = 95)</a:t>
            </a:r>
            <a:endParaRPr lang="en-US" sz="1100">
              <a:solidFill>
                <a:schemeClr val="tx1"/>
              </a:solidFill>
              <a:latin typeface="Gabriola"/>
            </a:endParaRPr>
          </a:p>
          <a:p>
            <a:r>
              <a:rPr lang="en-US" sz="1100" dirty="0">
                <a:solidFill>
                  <a:schemeClr val="tx1"/>
                </a:solidFill>
                <a:latin typeface="Gabriola"/>
                <a:ea typeface="+mn-lt"/>
                <a:cs typeface="+mn-lt"/>
              </a:rPr>
              <a:t>(20 + 30 + 35 + 10 = 95)</a:t>
            </a:r>
            <a:endParaRPr lang="en-US" sz="1100">
              <a:solidFill>
                <a:schemeClr val="tx1"/>
              </a:solidFill>
              <a:latin typeface="Gabriola"/>
            </a:endParaRPr>
          </a:p>
          <a:p>
            <a:r>
              <a:rPr lang="en-US" sz="1100" b="1" dirty="0">
                <a:solidFill>
                  <a:schemeClr val="tx1"/>
                </a:solidFill>
                <a:latin typeface="Gabriola"/>
                <a:ea typeface="+mn-lt"/>
                <a:cs typeface="+mn-lt"/>
              </a:rPr>
              <a:t>Step 4:</a:t>
            </a:r>
            <a:r>
              <a:rPr lang="en-US" sz="1100" dirty="0">
                <a:solidFill>
                  <a:schemeClr val="tx1"/>
                </a:solidFill>
                <a:latin typeface="Gabriola"/>
                <a:ea typeface="+mn-lt"/>
                <a:cs typeface="+mn-lt"/>
              </a:rPr>
              <a:t> Select the permutation with the minimum total distance. In this case, the second permutation has the shortest route with a total distance of 80.</a:t>
            </a:r>
            <a:endParaRPr lang="en-US" sz="1100">
              <a:solidFill>
                <a:schemeClr val="tx1"/>
              </a:solidFill>
              <a:latin typeface="Gabriola"/>
            </a:endParaRPr>
          </a:p>
          <a:p>
            <a:r>
              <a:rPr lang="en-US" sz="1100" dirty="0">
                <a:solidFill>
                  <a:schemeClr val="tx1"/>
                </a:solidFill>
                <a:latin typeface="Gabriola"/>
                <a:ea typeface="+mn-lt"/>
                <a:cs typeface="+mn-lt"/>
              </a:rPr>
              <a:t>So, the solution to this TSP instance is the route: City 1 → City 2 → City 4 → City 3 → City 1, with a minimum total distance of 80 units.</a:t>
            </a:r>
            <a:endParaRPr lang="en-US" sz="1100">
              <a:solidFill>
                <a:schemeClr val="tx1"/>
              </a:solidFill>
              <a:latin typeface="Gabriola"/>
            </a:endParaRPr>
          </a:p>
          <a:p>
            <a:endParaRPr lang="en-US" dirty="0">
              <a:solidFill>
                <a:srgbClr val="FFFFFF">
                  <a:alpha val="70000"/>
                </a:srgbClr>
              </a:solidFill>
            </a:endParaRPr>
          </a:p>
        </p:txBody>
      </p:sp>
    </p:spTree>
    <p:extLst>
      <p:ext uri="{BB962C8B-B14F-4D97-AF65-F5344CB8AC3E}">
        <p14:creationId xmlns:p14="http://schemas.microsoft.com/office/powerpoint/2010/main" val="2386301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omplex maths formulae on a blackboard">
            <a:extLst>
              <a:ext uri="{FF2B5EF4-FFF2-40B4-BE49-F238E27FC236}">
                <a16:creationId xmlns:a16="http://schemas.microsoft.com/office/drawing/2014/main" id="{97AB8790-09F0-1285-8D06-CF3D55C93E27}"/>
              </a:ext>
            </a:extLst>
          </p:cNvPr>
          <p:cNvPicPr>
            <a:picLocks noChangeAspect="1"/>
          </p:cNvPicPr>
          <p:nvPr/>
        </p:nvPicPr>
        <p:blipFill rotWithShape="1">
          <a:blip r:embed="rId2"/>
          <a:srcRect l="10130" r="22410" b="8"/>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p:cNvSpPr>
            <a:spLocks noGrp="1"/>
          </p:cNvSpPr>
          <p:nvPr>
            <p:ph idx="1"/>
          </p:nvPr>
        </p:nvSpPr>
        <p:spPr>
          <a:xfrm>
            <a:off x="6416254" y="38501"/>
            <a:ext cx="2223966" cy="6655288"/>
          </a:xfrm>
        </p:spPr>
        <p:txBody>
          <a:bodyPr vert="horz" lIns="91440" tIns="45720" rIns="91440" bIns="45720" rtlCol="0" anchor="t">
            <a:noAutofit/>
          </a:bodyPr>
          <a:lstStyle/>
          <a:p>
            <a:pPr>
              <a:buNone/>
            </a:pPr>
            <a:r>
              <a:rPr lang="en-US" sz="800" dirty="0">
                <a:solidFill>
                  <a:srgbClr val="FFFFFF">
                    <a:alpha val="70000"/>
                  </a:srgbClr>
                </a:solidFill>
                <a:ea typeface="+mn-lt"/>
                <a:cs typeface="+mn-lt"/>
              </a:rPr>
              <a:t>#include &lt;bits/</a:t>
            </a:r>
            <a:r>
              <a:rPr lang="en-US" sz="800" err="1">
                <a:solidFill>
                  <a:srgbClr val="FFFFFF">
                    <a:alpha val="70000"/>
                  </a:srgbClr>
                </a:solidFill>
                <a:ea typeface="+mn-lt"/>
                <a:cs typeface="+mn-lt"/>
              </a:rPr>
              <a:t>stdc</a:t>
            </a:r>
            <a:r>
              <a:rPr lang="en-US" sz="800" dirty="0">
                <a:solidFill>
                  <a:srgbClr val="FFFFFF">
                    <a:alpha val="70000"/>
                  </a:srgbClr>
                </a:solidFill>
                <a:ea typeface="+mn-lt"/>
                <a:cs typeface="+mn-lt"/>
              </a:rPr>
              <a:t>++.h&gt;</a:t>
            </a:r>
            <a:endParaRPr lang="en-US" sz="800">
              <a:solidFill>
                <a:srgbClr val="FFFFFF">
                  <a:alpha val="70000"/>
                </a:srgbClr>
              </a:solidFill>
            </a:endParaRPr>
          </a:p>
          <a:p>
            <a:pPr>
              <a:buNone/>
            </a:pPr>
            <a:r>
              <a:rPr lang="en-US" sz="800" dirty="0">
                <a:solidFill>
                  <a:srgbClr val="FFFFFF">
                    <a:alpha val="70000"/>
                  </a:srgbClr>
                </a:solidFill>
                <a:ea typeface="+mn-lt"/>
                <a:cs typeface="+mn-lt"/>
              </a:rPr>
              <a:t>using namespace std;</a:t>
            </a:r>
            <a:endParaRPr lang="en-US" sz="800">
              <a:solidFill>
                <a:srgbClr val="FFFFFF">
                  <a:alpha val="70000"/>
                </a:srgbClr>
              </a:solidFill>
            </a:endParaRPr>
          </a:p>
          <a:p>
            <a:pPr>
              <a:buNone/>
            </a:pPr>
            <a:r>
              <a:rPr lang="en-US" sz="800" dirty="0">
                <a:solidFill>
                  <a:srgbClr val="FFFFFF">
                    <a:alpha val="70000"/>
                  </a:srgbClr>
                </a:solidFill>
                <a:ea typeface="+mn-lt"/>
                <a:cs typeface="+mn-lt"/>
              </a:rPr>
              <a:t>// Number of vertices in the</a:t>
            </a:r>
            <a:endParaRPr lang="en-US" sz="800">
              <a:solidFill>
                <a:srgbClr val="FFFFFF">
                  <a:alpha val="70000"/>
                </a:srgbClr>
              </a:solidFill>
            </a:endParaRPr>
          </a:p>
          <a:p>
            <a:pPr>
              <a:buNone/>
            </a:pPr>
            <a:r>
              <a:rPr lang="en-US" sz="800" dirty="0">
                <a:solidFill>
                  <a:srgbClr val="FFFFFF">
                    <a:alpha val="70000"/>
                  </a:srgbClr>
                </a:solidFill>
                <a:ea typeface="+mn-lt"/>
                <a:cs typeface="+mn-lt"/>
              </a:rPr>
              <a:t>graph #define V 5</a:t>
            </a:r>
            <a:endParaRPr lang="en-US" sz="800">
              <a:solidFill>
                <a:srgbClr val="FFFFFF">
                  <a:alpha val="70000"/>
                </a:srgbClr>
              </a:solidFill>
            </a:endParaRPr>
          </a:p>
          <a:p>
            <a:pPr>
              <a:buNone/>
            </a:pPr>
            <a:r>
              <a:rPr lang="en-US" sz="800" dirty="0">
                <a:solidFill>
                  <a:srgbClr val="FFFFFF">
                    <a:alpha val="70000"/>
                  </a:srgbClr>
                </a:solidFill>
                <a:ea typeface="+mn-lt"/>
                <a:cs typeface="+mn-lt"/>
              </a:rPr>
              <a:t>// Dynamic array to store the final</a:t>
            </a:r>
            <a:endParaRPr lang="en-US" sz="800">
              <a:solidFill>
                <a:srgbClr val="FFFFFF">
                  <a:alpha val="70000"/>
                </a:srgbClr>
              </a:solidFill>
            </a:endParaRPr>
          </a:p>
          <a:p>
            <a:pPr>
              <a:buNone/>
            </a:pPr>
            <a:r>
              <a:rPr lang="en-US" sz="800" dirty="0">
                <a:solidFill>
                  <a:srgbClr val="FFFFFF">
                    <a:alpha val="70000"/>
                  </a:srgbClr>
                </a:solidFill>
                <a:ea typeface="+mn-lt"/>
                <a:cs typeface="+mn-lt"/>
              </a:rPr>
              <a:t>answer vector&lt;int&gt; </a:t>
            </a:r>
            <a:r>
              <a:rPr lang="en-US" sz="800" err="1">
                <a:solidFill>
                  <a:srgbClr val="FFFFFF">
                    <a:alpha val="70000"/>
                  </a:srgbClr>
                </a:solidFill>
                <a:ea typeface="+mn-lt"/>
                <a:cs typeface="+mn-lt"/>
              </a:rPr>
              <a:t>final_ans</a:t>
            </a: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int </a:t>
            </a:r>
            <a:r>
              <a:rPr lang="en-US" sz="800" err="1">
                <a:solidFill>
                  <a:srgbClr val="FFFFFF">
                    <a:alpha val="70000"/>
                  </a:srgbClr>
                </a:solidFill>
                <a:ea typeface="+mn-lt"/>
                <a:cs typeface="+mn-lt"/>
              </a:rPr>
              <a:t>minimum_key</a:t>
            </a:r>
            <a:r>
              <a:rPr lang="en-US" sz="800" dirty="0">
                <a:solidFill>
                  <a:srgbClr val="FFFFFF">
                    <a:alpha val="70000"/>
                  </a:srgbClr>
                </a:solidFill>
                <a:ea typeface="+mn-lt"/>
                <a:cs typeface="+mn-lt"/>
              </a:rPr>
              <a:t>(int key[], bool </a:t>
            </a:r>
            <a:r>
              <a:rPr lang="en-US" sz="800" err="1">
                <a:solidFill>
                  <a:srgbClr val="FFFFFF">
                    <a:alpha val="70000"/>
                  </a:srgbClr>
                </a:solidFill>
                <a:ea typeface="+mn-lt"/>
                <a:cs typeface="+mn-lt"/>
              </a:rPr>
              <a:t>mstSet</a:t>
            </a: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a:t>
            </a:r>
            <a:endParaRPr lang="en-US" sz="800">
              <a:solidFill>
                <a:srgbClr val="FFFFFF">
                  <a:alpha val="70000"/>
                </a:srgbClr>
              </a:solidFill>
            </a:endParaRPr>
          </a:p>
          <a:p>
            <a:pPr>
              <a:lnSpc>
                <a:spcPct val="100000"/>
              </a:lnSpc>
              <a:buNone/>
            </a:pPr>
            <a:r>
              <a:rPr lang="en-US" sz="800" dirty="0">
                <a:solidFill>
                  <a:srgbClr val="FFFFFF">
                    <a:alpha val="70000"/>
                  </a:srgbClr>
                </a:solidFill>
                <a:ea typeface="+mn-lt"/>
                <a:cs typeface="+mn-lt"/>
              </a:rPr>
              <a:t>int min = INT_MAX, </a:t>
            </a:r>
            <a:r>
              <a:rPr lang="en-US" sz="800" err="1">
                <a:solidFill>
                  <a:srgbClr val="FFFFFF">
                    <a:alpha val="70000"/>
                  </a:srgbClr>
                </a:solidFill>
                <a:ea typeface="+mn-lt"/>
                <a:cs typeface="+mn-lt"/>
              </a:rPr>
              <a:t>min_index</a:t>
            </a: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for (int v = 0; v &lt; V; v++)</a:t>
            </a:r>
            <a:endParaRPr lang="en-US" sz="800">
              <a:solidFill>
                <a:srgbClr val="FFFFFF">
                  <a:alpha val="70000"/>
                </a:srgbClr>
              </a:solidFill>
            </a:endParaRPr>
          </a:p>
          <a:p>
            <a:pPr>
              <a:buNone/>
            </a:pPr>
            <a:r>
              <a:rPr lang="en-US" sz="800" dirty="0">
                <a:solidFill>
                  <a:srgbClr val="FFFFFF">
                    <a:alpha val="70000"/>
                  </a:srgbClr>
                </a:solidFill>
                <a:ea typeface="+mn-lt"/>
                <a:cs typeface="+mn-lt"/>
              </a:rPr>
              <a:t>if (</a:t>
            </a:r>
            <a:r>
              <a:rPr lang="en-US" sz="800" err="1">
                <a:solidFill>
                  <a:srgbClr val="FFFFFF">
                    <a:alpha val="70000"/>
                  </a:srgbClr>
                </a:solidFill>
                <a:ea typeface="+mn-lt"/>
                <a:cs typeface="+mn-lt"/>
              </a:rPr>
              <a:t>mstSet</a:t>
            </a:r>
            <a:r>
              <a:rPr lang="en-US" sz="800" dirty="0">
                <a:solidFill>
                  <a:srgbClr val="FFFFFF">
                    <a:alpha val="70000"/>
                  </a:srgbClr>
                </a:solidFill>
                <a:ea typeface="+mn-lt"/>
                <a:cs typeface="+mn-lt"/>
              </a:rPr>
              <a:t>[v] == false &amp;&amp; key[v] &lt; min)</a:t>
            </a:r>
            <a:endParaRPr lang="en-US" sz="800">
              <a:solidFill>
                <a:srgbClr val="FFFFFF">
                  <a:alpha val="70000"/>
                </a:srgbClr>
              </a:solidFill>
            </a:endParaRPr>
          </a:p>
          <a:p>
            <a:pPr>
              <a:buNone/>
            </a:pPr>
            <a:r>
              <a:rPr lang="en-US" sz="800" dirty="0">
                <a:solidFill>
                  <a:srgbClr val="FFFFFF">
                    <a:alpha val="70000"/>
                  </a:srgbClr>
                </a:solidFill>
                <a:ea typeface="+mn-lt"/>
                <a:cs typeface="+mn-lt"/>
              </a:rPr>
              <a:t>min = key[v], </a:t>
            </a:r>
            <a:r>
              <a:rPr lang="en-US" sz="800" err="1">
                <a:solidFill>
                  <a:srgbClr val="FFFFFF">
                    <a:alpha val="70000"/>
                  </a:srgbClr>
                </a:solidFill>
                <a:ea typeface="+mn-lt"/>
                <a:cs typeface="+mn-lt"/>
              </a:rPr>
              <a:t>min_index</a:t>
            </a:r>
            <a:r>
              <a:rPr lang="en-US" sz="800" dirty="0">
                <a:solidFill>
                  <a:srgbClr val="FFFFFF">
                    <a:alpha val="70000"/>
                  </a:srgbClr>
                </a:solidFill>
                <a:ea typeface="+mn-lt"/>
                <a:cs typeface="+mn-lt"/>
              </a:rPr>
              <a:t> = v;</a:t>
            </a:r>
            <a:endParaRPr lang="en-US" sz="800">
              <a:solidFill>
                <a:srgbClr val="FFFFFF">
                  <a:alpha val="70000"/>
                </a:srgbClr>
              </a:solidFill>
            </a:endParaRPr>
          </a:p>
          <a:p>
            <a:pPr>
              <a:buNone/>
            </a:pPr>
            <a:r>
              <a:rPr lang="en-US" sz="800" dirty="0">
                <a:solidFill>
                  <a:srgbClr val="FFFFFF">
                    <a:alpha val="70000"/>
                  </a:srgbClr>
                </a:solidFill>
                <a:ea typeface="+mn-lt"/>
                <a:cs typeface="+mn-lt"/>
              </a:rPr>
              <a:t>return </a:t>
            </a:r>
            <a:r>
              <a:rPr lang="en-US" sz="800" err="1">
                <a:solidFill>
                  <a:srgbClr val="FFFFFF">
                    <a:alpha val="70000"/>
                  </a:srgbClr>
                </a:solidFill>
                <a:ea typeface="+mn-lt"/>
                <a:cs typeface="+mn-lt"/>
              </a:rPr>
              <a:t>min_index</a:t>
            </a: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vector&lt;vector&lt;int&gt;&gt; MST(int parent[], int graph[V][V])</a:t>
            </a:r>
            <a:endParaRPr lang="en-US" sz="800">
              <a:solidFill>
                <a:srgbClr val="FFFFFF">
                  <a:alpha val="70000"/>
                </a:srgbClr>
              </a:solidFill>
            </a:endParaRPr>
          </a:p>
          <a:p>
            <a:pPr>
              <a:buNone/>
            </a:pP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vector&lt;vector&lt;int&gt;&gt; v;</a:t>
            </a:r>
            <a:endParaRPr lang="en-US" sz="800">
              <a:solidFill>
                <a:srgbClr val="FFFFFF">
                  <a:alpha val="70000"/>
                </a:srgbClr>
              </a:solidFill>
            </a:endParaRPr>
          </a:p>
          <a:p>
            <a:pPr>
              <a:buNone/>
            </a:pPr>
            <a:r>
              <a:rPr lang="en-US" sz="800" dirty="0">
                <a:solidFill>
                  <a:srgbClr val="FFFFFF">
                    <a:alpha val="70000"/>
                  </a:srgbClr>
                </a:solidFill>
                <a:ea typeface="+mn-lt"/>
                <a:cs typeface="+mn-lt"/>
              </a:rPr>
              <a:t>for (int </a:t>
            </a:r>
            <a:r>
              <a:rPr lang="en-US" sz="800" err="1">
                <a:solidFill>
                  <a:srgbClr val="FFFFFF">
                    <a:alpha val="70000"/>
                  </a:srgbClr>
                </a:solidFill>
                <a:ea typeface="+mn-lt"/>
                <a:cs typeface="+mn-lt"/>
              </a:rPr>
              <a:t>i</a:t>
            </a:r>
            <a:r>
              <a:rPr lang="en-US" sz="800" dirty="0">
                <a:solidFill>
                  <a:srgbClr val="FFFFFF">
                    <a:alpha val="70000"/>
                  </a:srgbClr>
                </a:solidFill>
                <a:ea typeface="+mn-lt"/>
                <a:cs typeface="+mn-lt"/>
              </a:rPr>
              <a:t> = 1; </a:t>
            </a:r>
            <a:r>
              <a:rPr lang="en-US" sz="800" err="1">
                <a:solidFill>
                  <a:srgbClr val="FFFFFF">
                    <a:alpha val="70000"/>
                  </a:srgbClr>
                </a:solidFill>
                <a:ea typeface="+mn-lt"/>
                <a:cs typeface="+mn-lt"/>
              </a:rPr>
              <a:t>i</a:t>
            </a:r>
            <a:r>
              <a:rPr lang="en-US" sz="800" dirty="0">
                <a:solidFill>
                  <a:srgbClr val="FFFFFF">
                    <a:alpha val="70000"/>
                  </a:srgbClr>
                </a:solidFill>
                <a:ea typeface="+mn-lt"/>
                <a:cs typeface="+mn-lt"/>
              </a:rPr>
              <a:t> &lt; V; </a:t>
            </a:r>
            <a:r>
              <a:rPr lang="en-US" sz="800" err="1">
                <a:solidFill>
                  <a:srgbClr val="FFFFFF">
                    <a:alpha val="70000"/>
                  </a:srgbClr>
                </a:solidFill>
                <a:ea typeface="+mn-lt"/>
                <a:cs typeface="+mn-lt"/>
              </a:rPr>
              <a:t>i</a:t>
            </a: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vector&lt;int&gt; p;</a:t>
            </a:r>
            <a:endParaRPr lang="en-US" sz="800">
              <a:solidFill>
                <a:srgbClr val="FFFFFF">
                  <a:alpha val="70000"/>
                </a:srgbClr>
              </a:solidFill>
            </a:endParaRPr>
          </a:p>
          <a:p>
            <a:pPr>
              <a:buNone/>
            </a:pPr>
            <a:r>
              <a:rPr lang="en-US" sz="800" err="1">
                <a:solidFill>
                  <a:srgbClr val="FFFFFF">
                    <a:alpha val="70000"/>
                  </a:srgbClr>
                </a:solidFill>
                <a:ea typeface="+mn-lt"/>
                <a:cs typeface="+mn-lt"/>
              </a:rPr>
              <a:t>p.push_back</a:t>
            </a:r>
            <a:r>
              <a:rPr lang="en-US" sz="800" dirty="0">
                <a:solidFill>
                  <a:srgbClr val="FFFFFF">
                    <a:alpha val="70000"/>
                  </a:srgbClr>
                </a:solidFill>
                <a:ea typeface="+mn-lt"/>
                <a:cs typeface="+mn-lt"/>
              </a:rPr>
              <a:t>(parent[</a:t>
            </a:r>
            <a:r>
              <a:rPr lang="en-US" sz="800" err="1">
                <a:solidFill>
                  <a:srgbClr val="FFFFFF">
                    <a:alpha val="70000"/>
                  </a:srgbClr>
                </a:solidFill>
                <a:ea typeface="+mn-lt"/>
                <a:cs typeface="+mn-lt"/>
              </a:rPr>
              <a:t>i</a:t>
            </a: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 </a:t>
            </a:r>
            <a:r>
              <a:rPr lang="en-US" sz="800" err="1">
                <a:solidFill>
                  <a:srgbClr val="FFFFFF">
                    <a:alpha val="70000"/>
                  </a:srgbClr>
                </a:solidFill>
                <a:ea typeface="+mn-lt"/>
                <a:cs typeface="+mn-lt"/>
              </a:rPr>
              <a:t>p.push_back</a:t>
            </a:r>
            <a:r>
              <a:rPr lang="en-US" sz="800" dirty="0">
                <a:solidFill>
                  <a:srgbClr val="FFFFFF">
                    <a:alpha val="70000"/>
                  </a:srgbClr>
                </a:solidFill>
                <a:ea typeface="+mn-lt"/>
                <a:cs typeface="+mn-lt"/>
              </a:rPr>
              <a:t>(</a:t>
            </a:r>
            <a:r>
              <a:rPr lang="en-US" sz="800" err="1">
                <a:solidFill>
                  <a:srgbClr val="FFFFFF">
                    <a:alpha val="70000"/>
                  </a:srgbClr>
                </a:solidFill>
                <a:ea typeface="+mn-lt"/>
                <a:cs typeface="+mn-lt"/>
              </a:rPr>
              <a:t>i</a:t>
            </a: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err="1">
                <a:solidFill>
                  <a:srgbClr val="FFFFFF">
                    <a:alpha val="70000"/>
                  </a:srgbClr>
                </a:solidFill>
                <a:ea typeface="+mn-lt"/>
                <a:cs typeface="+mn-lt"/>
              </a:rPr>
              <a:t>v.push_back</a:t>
            </a:r>
            <a:r>
              <a:rPr lang="en-US" sz="800" dirty="0">
                <a:solidFill>
                  <a:srgbClr val="FFFFFF">
                    <a:alpha val="70000"/>
                  </a:srgbClr>
                </a:solidFill>
                <a:ea typeface="+mn-lt"/>
                <a:cs typeface="+mn-lt"/>
              </a:rPr>
              <a:t>(p);</a:t>
            </a:r>
            <a:endParaRPr lang="en-US" sz="800">
              <a:solidFill>
                <a:srgbClr val="FFFFFF">
                  <a:alpha val="70000"/>
                </a:srgbClr>
              </a:solidFill>
            </a:endParaRPr>
          </a:p>
          <a:p>
            <a:pPr>
              <a:buNone/>
            </a:pPr>
            <a:r>
              <a:rPr lang="en-US" sz="800" err="1">
                <a:solidFill>
                  <a:srgbClr val="FFFFFF">
                    <a:alpha val="70000"/>
                  </a:srgbClr>
                </a:solidFill>
                <a:ea typeface="+mn-lt"/>
                <a:cs typeface="+mn-lt"/>
              </a:rPr>
              <a:t>p.clear</a:t>
            </a: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return v;</a:t>
            </a:r>
            <a:endParaRPr lang="en-US" sz="800">
              <a:solidFill>
                <a:srgbClr val="FFFFFF">
                  <a:alpha val="70000"/>
                </a:srgbClr>
              </a:solidFill>
            </a:endParaRPr>
          </a:p>
          <a:p>
            <a:pPr>
              <a:buNone/>
            </a:pP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 getting the Minimum Spanning Tree from the given graph// using Prim's Algorithm</a:t>
            </a:r>
            <a:endParaRPr lang="en-US" sz="800">
              <a:solidFill>
                <a:srgbClr val="FFFFFF">
                  <a:alpha val="70000"/>
                </a:srgbClr>
              </a:solidFill>
            </a:endParaRPr>
          </a:p>
          <a:p>
            <a:pPr>
              <a:buNone/>
            </a:pPr>
            <a:r>
              <a:rPr lang="en-US" sz="800" dirty="0">
                <a:solidFill>
                  <a:srgbClr val="FFFFFF">
                    <a:alpha val="70000"/>
                  </a:srgbClr>
                </a:solidFill>
                <a:ea typeface="+mn-lt"/>
                <a:cs typeface="+mn-lt"/>
              </a:rPr>
              <a:t>vector&lt;vector&lt;int&gt;&gt; </a:t>
            </a:r>
            <a:r>
              <a:rPr lang="en-US" sz="800" err="1">
                <a:solidFill>
                  <a:srgbClr val="FFFFFF">
                    <a:alpha val="70000"/>
                  </a:srgbClr>
                </a:solidFill>
                <a:ea typeface="+mn-lt"/>
                <a:cs typeface="+mn-lt"/>
              </a:rPr>
              <a:t>primMST</a:t>
            </a:r>
            <a:r>
              <a:rPr lang="en-US" sz="800" dirty="0">
                <a:solidFill>
                  <a:srgbClr val="FFFFFF">
                    <a:alpha val="70000"/>
                  </a:srgbClr>
                </a:solidFill>
                <a:ea typeface="+mn-lt"/>
                <a:cs typeface="+mn-lt"/>
              </a:rPr>
              <a:t>(int graph[V][V])</a:t>
            </a:r>
            <a:endParaRPr lang="en-US" sz="800">
              <a:solidFill>
                <a:srgbClr val="FFFFFF">
                  <a:alpha val="70000"/>
                </a:srgbClr>
              </a:solidFill>
            </a:endParaRPr>
          </a:p>
          <a:p>
            <a:pPr>
              <a:buNone/>
            </a:pPr>
            <a:r>
              <a:rPr lang="en-US" sz="800" dirty="0">
                <a:solidFill>
                  <a:srgbClr val="FFFFFF">
                    <a:alpha val="70000"/>
                  </a:srgbClr>
                </a:solidFill>
                <a:ea typeface="+mn-lt"/>
                <a:cs typeface="+mn-lt"/>
              </a:rPr>
              <a:t>{</a:t>
            </a:r>
            <a:endParaRPr lang="en-US" sz="800">
              <a:solidFill>
                <a:srgbClr val="FFFFFF">
                  <a:alpha val="70000"/>
                </a:srgbClr>
              </a:solidFill>
            </a:endParaRPr>
          </a:p>
          <a:p>
            <a:pPr>
              <a:buNone/>
            </a:pPr>
            <a:r>
              <a:rPr lang="en-US" sz="800" dirty="0">
                <a:solidFill>
                  <a:srgbClr val="FFFFFF">
                    <a:alpha val="70000"/>
                  </a:srgbClr>
                </a:solidFill>
                <a:ea typeface="+mn-lt"/>
                <a:cs typeface="+mn-lt"/>
              </a:rPr>
              <a:t>int parent[V];</a:t>
            </a:r>
            <a:endParaRPr lang="en-US" sz="800">
              <a:solidFill>
                <a:srgbClr val="FFFFFF">
                  <a:alpha val="70000"/>
                </a:srgbClr>
              </a:solidFill>
            </a:endParaRPr>
          </a:p>
          <a:p>
            <a:pPr>
              <a:buNone/>
            </a:pPr>
            <a:r>
              <a:rPr lang="en-US" sz="800" dirty="0">
                <a:solidFill>
                  <a:srgbClr val="FFFFFF">
                    <a:alpha val="70000"/>
                  </a:srgbClr>
                </a:solidFill>
                <a:ea typeface="+mn-lt"/>
                <a:cs typeface="+mn-lt"/>
              </a:rPr>
              <a:t>int key[V];</a:t>
            </a:r>
            <a:endParaRPr lang="en-US" sz="800">
              <a:solidFill>
                <a:srgbClr val="FFFFFF">
                  <a:alpha val="70000"/>
                </a:srgbClr>
              </a:solidFill>
            </a:endParaRPr>
          </a:p>
        </p:txBody>
      </p:sp>
      <p:sp>
        <p:nvSpPr>
          <p:cNvPr id="2" name="Title"/>
          <p:cNvSpPr>
            <a:spLocks noGrp="1"/>
          </p:cNvSpPr>
          <p:nvPr>
            <p:ph type="ctrTitle"/>
          </p:nvPr>
        </p:nvSpPr>
        <p:spPr>
          <a:xfrm>
            <a:off x="5378824" y="78441"/>
            <a:ext cx="1243854" cy="784412"/>
          </a:xfrm>
        </p:spPr>
        <p:txBody>
          <a:bodyPr>
            <a:normAutofit/>
          </a:bodyPr>
          <a:lstStyle/>
          <a:p>
            <a:r>
              <a:rPr lang="en-US" sz="3200" dirty="0"/>
              <a:t>Code</a:t>
            </a:r>
          </a:p>
        </p:txBody>
      </p:sp>
      <p:sp>
        <p:nvSpPr>
          <p:cNvPr id="4" name="TextBox 3">
            <a:extLst>
              <a:ext uri="{FF2B5EF4-FFF2-40B4-BE49-F238E27FC236}">
                <a16:creationId xmlns:a16="http://schemas.microsoft.com/office/drawing/2014/main" id="{4AF0593D-8461-F68F-7100-8CFC957367B8}"/>
              </a:ext>
            </a:extLst>
          </p:cNvPr>
          <p:cNvSpPr txBox="1"/>
          <p:nvPr/>
        </p:nvSpPr>
        <p:spPr>
          <a:xfrm>
            <a:off x="9118077" y="169380"/>
            <a:ext cx="1505425" cy="62478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dirty="0">
                <a:ea typeface="+mn-lt"/>
                <a:cs typeface="+mn-lt"/>
              </a:rPr>
              <a:t>// to keep track of vertices already in MST</a:t>
            </a:r>
            <a:endParaRPr lang="en-US" sz="800"/>
          </a:p>
          <a:p>
            <a:r>
              <a:rPr lang="en-US" sz="800" dirty="0">
                <a:ea typeface="+mn-lt"/>
                <a:cs typeface="+mn-lt"/>
              </a:rPr>
              <a:t>bool </a:t>
            </a:r>
            <a:r>
              <a:rPr lang="en-US" sz="800" dirty="0" err="1">
                <a:ea typeface="+mn-lt"/>
                <a:cs typeface="+mn-lt"/>
              </a:rPr>
              <a:t>mstSet</a:t>
            </a:r>
            <a:r>
              <a:rPr lang="en-US" sz="800" dirty="0">
                <a:ea typeface="+mn-lt"/>
                <a:cs typeface="+mn-lt"/>
              </a:rPr>
              <a:t>[V];</a:t>
            </a:r>
            <a:endParaRPr lang="en-US" sz="800"/>
          </a:p>
          <a:p>
            <a:r>
              <a:rPr lang="en-US" sz="800" dirty="0">
                <a:ea typeface="+mn-lt"/>
                <a:cs typeface="+mn-lt"/>
              </a:rPr>
              <a:t>// initializing key value to INFINITE &amp; false for all </a:t>
            </a:r>
            <a:r>
              <a:rPr lang="en-US" sz="800" err="1">
                <a:ea typeface="+mn-lt"/>
                <a:cs typeface="+mn-lt"/>
              </a:rPr>
              <a:t>mstSet</a:t>
            </a:r>
            <a:endParaRPr lang="en-US" sz="800"/>
          </a:p>
          <a:p>
            <a:r>
              <a:rPr lang="en-US" sz="800" dirty="0">
                <a:ea typeface="+mn-lt"/>
                <a:cs typeface="+mn-lt"/>
              </a:rPr>
              <a:t>for (int </a:t>
            </a:r>
            <a:r>
              <a:rPr lang="en-US" sz="800" dirty="0" err="1">
                <a:ea typeface="+mn-lt"/>
                <a:cs typeface="+mn-lt"/>
              </a:rPr>
              <a:t>i</a:t>
            </a:r>
            <a:r>
              <a:rPr lang="en-US" sz="800" dirty="0">
                <a:ea typeface="+mn-lt"/>
                <a:cs typeface="+mn-lt"/>
              </a:rPr>
              <a:t> = 0; </a:t>
            </a:r>
            <a:r>
              <a:rPr lang="en-US" sz="800" dirty="0" err="1">
                <a:ea typeface="+mn-lt"/>
                <a:cs typeface="+mn-lt"/>
              </a:rPr>
              <a:t>i</a:t>
            </a:r>
            <a:r>
              <a:rPr lang="en-US" sz="800" dirty="0">
                <a:ea typeface="+mn-lt"/>
                <a:cs typeface="+mn-lt"/>
              </a:rPr>
              <a:t> &lt; V; </a:t>
            </a:r>
            <a:r>
              <a:rPr lang="en-US" sz="800" dirty="0" err="1">
                <a:ea typeface="+mn-lt"/>
                <a:cs typeface="+mn-lt"/>
              </a:rPr>
              <a:t>i</a:t>
            </a:r>
            <a:r>
              <a:rPr lang="en-US" sz="800" dirty="0">
                <a:ea typeface="+mn-lt"/>
                <a:cs typeface="+mn-lt"/>
              </a:rPr>
              <a:t>++)</a:t>
            </a:r>
            <a:endParaRPr lang="en-US" sz="800"/>
          </a:p>
          <a:p>
            <a:r>
              <a:rPr lang="en-US" sz="800" dirty="0">
                <a:ea typeface="+mn-lt"/>
                <a:cs typeface="+mn-lt"/>
              </a:rPr>
              <a:t>key[</a:t>
            </a:r>
            <a:r>
              <a:rPr lang="en-US" sz="800" err="1">
                <a:ea typeface="+mn-lt"/>
                <a:cs typeface="+mn-lt"/>
              </a:rPr>
              <a:t>i</a:t>
            </a:r>
            <a:r>
              <a:rPr lang="en-US" sz="800" dirty="0">
                <a:ea typeface="+mn-lt"/>
                <a:cs typeface="+mn-lt"/>
              </a:rPr>
              <a:t>] = INT_MAX, </a:t>
            </a:r>
            <a:r>
              <a:rPr lang="en-US" sz="800" err="1">
                <a:ea typeface="+mn-lt"/>
                <a:cs typeface="+mn-lt"/>
              </a:rPr>
              <a:t>mstSet</a:t>
            </a:r>
            <a:r>
              <a:rPr lang="en-US" sz="800" dirty="0">
                <a:ea typeface="+mn-lt"/>
                <a:cs typeface="+mn-lt"/>
              </a:rPr>
              <a:t>[</a:t>
            </a:r>
            <a:r>
              <a:rPr lang="en-US" sz="800" err="1">
                <a:ea typeface="+mn-lt"/>
                <a:cs typeface="+mn-lt"/>
              </a:rPr>
              <a:t>i</a:t>
            </a:r>
            <a:r>
              <a:rPr lang="en-US" sz="800" dirty="0">
                <a:ea typeface="+mn-lt"/>
                <a:cs typeface="+mn-lt"/>
              </a:rPr>
              <a:t>] = false;</a:t>
            </a:r>
            <a:endParaRPr lang="en-US" sz="800"/>
          </a:p>
          <a:p>
            <a:r>
              <a:rPr lang="en-US" sz="800" dirty="0">
                <a:ea typeface="+mn-lt"/>
                <a:cs typeface="+mn-lt"/>
              </a:rPr>
              <a:t>// picking up the first vertex and assigning it to</a:t>
            </a:r>
            <a:endParaRPr lang="en-US" sz="800"/>
          </a:p>
          <a:p>
            <a:r>
              <a:rPr lang="en-US" sz="800" dirty="0">
                <a:ea typeface="+mn-lt"/>
                <a:cs typeface="+mn-lt"/>
              </a:rPr>
              <a:t>0 key[0] = 0;</a:t>
            </a:r>
            <a:endParaRPr lang="en-US" sz="800"/>
          </a:p>
          <a:p>
            <a:r>
              <a:rPr lang="en-US" sz="800" dirty="0">
                <a:ea typeface="+mn-lt"/>
                <a:cs typeface="+mn-lt"/>
              </a:rPr>
              <a:t>parent[0] = -1;</a:t>
            </a:r>
            <a:endParaRPr lang="en-US" sz="800"/>
          </a:p>
          <a:p>
            <a:r>
              <a:rPr lang="en-US" sz="800" dirty="0">
                <a:ea typeface="+mn-lt"/>
                <a:cs typeface="+mn-lt"/>
              </a:rPr>
              <a:t>// The Loop</a:t>
            </a:r>
            <a:endParaRPr lang="en-US" sz="800"/>
          </a:p>
          <a:p>
            <a:r>
              <a:rPr lang="en-US" sz="800" dirty="0">
                <a:ea typeface="+mn-lt"/>
                <a:cs typeface="+mn-lt"/>
              </a:rPr>
              <a:t>for (int count = 0; count &lt; V - 1; count++)</a:t>
            </a:r>
            <a:endParaRPr lang="en-US" sz="800"/>
          </a:p>
          <a:p>
            <a:r>
              <a:rPr lang="en-US" sz="800" dirty="0">
                <a:ea typeface="+mn-lt"/>
                <a:cs typeface="+mn-lt"/>
              </a:rPr>
              <a:t>{</a:t>
            </a:r>
            <a:endParaRPr lang="en-US" sz="800"/>
          </a:p>
          <a:p>
            <a:r>
              <a:rPr lang="en-US" sz="800" dirty="0">
                <a:ea typeface="+mn-lt"/>
                <a:cs typeface="+mn-lt"/>
              </a:rPr>
              <a:t>// checking and updating values </a:t>
            </a:r>
            <a:r>
              <a:rPr lang="en-US" sz="800" err="1">
                <a:ea typeface="+mn-lt"/>
                <a:cs typeface="+mn-lt"/>
              </a:rPr>
              <a:t>wrt</a:t>
            </a:r>
            <a:r>
              <a:rPr lang="en-US" sz="800" dirty="0">
                <a:ea typeface="+mn-lt"/>
                <a:cs typeface="+mn-lt"/>
              </a:rPr>
              <a:t> minimum</a:t>
            </a:r>
            <a:endParaRPr lang="en-US" sz="800"/>
          </a:p>
          <a:p>
            <a:r>
              <a:rPr lang="en-US" sz="800" dirty="0">
                <a:ea typeface="+mn-lt"/>
                <a:cs typeface="+mn-lt"/>
              </a:rPr>
              <a:t>key int u = </a:t>
            </a:r>
            <a:r>
              <a:rPr lang="en-US" sz="800" err="1">
                <a:ea typeface="+mn-lt"/>
                <a:cs typeface="+mn-lt"/>
              </a:rPr>
              <a:t>minimum_key</a:t>
            </a:r>
            <a:r>
              <a:rPr lang="en-US" sz="800" dirty="0">
                <a:ea typeface="+mn-lt"/>
                <a:cs typeface="+mn-lt"/>
              </a:rPr>
              <a:t>(key, </a:t>
            </a:r>
            <a:r>
              <a:rPr lang="en-US" sz="800" err="1">
                <a:ea typeface="+mn-lt"/>
                <a:cs typeface="+mn-lt"/>
              </a:rPr>
              <a:t>mstSet</a:t>
            </a:r>
            <a:r>
              <a:rPr lang="en-US" sz="800" dirty="0">
                <a:ea typeface="+mn-lt"/>
                <a:cs typeface="+mn-lt"/>
              </a:rPr>
              <a:t>);</a:t>
            </a:r>
            <a:endParaRPr lang="en-US" sz="800"/>
          </a:p>
          <a:p>
            <a:r>
              <a:rPr lang="en-US" sz="800" dirty="0" err="1">
                <a:ea typeface="+mn-lt"/>
                <a:cs typeface="+mn-lt"/>
              </a:rPr>
              <a:t>mstSet</a:t>
            </a:r>
            <a:r>
              <a:rPr lang="en-US" sz="800" dirty="0">
                <a:ea typeface="+mn-lt"/>
                <a:cs typeface="+mn-lt"/>
              </a:rPr>
              <a:t>[u] = true;</a:t>
            </a:r>
            <a:endParaRPr lang="en-US" sz="800"/>
          </a:p>
          <a:p>
            <a:r>
              <a:rPr lang="en-US" sz="800" dirty="0">
                <a:ea typeface="+mn-lt"/>
                <a:cs typeface="+mn-lt"/>
              </a:rPr>
              <a:t>for (int v = 0; v &lt; V; v++)</a:t>
            </a:r>
            <a:endParaRPr lang="en-US" sz="800"/>
          </a:p>
          <a:p>
            <a:r>
              <a:rPr lang="en-US" sz="800" dirty="0">
                <a:ea typeface="+mn-lt"/>
                <a:cs typeface="+mn-lt"/>
              </a:rPr>
              <a:t>if (graph[u][v] &amp;&amp; </a:t>
            </a:r>
            <a:r>
              <a:rPr lang="en-US" sz="800" err="1">
                <a:ea typeface="+mn-lt"/>
                <a:cs typeface="+mn-lt"/>
              </a:rPr>
              <a:t>mstSet</a:t>
            </a:r>
            <a:r>
              <a:rPr lang="en-US" sz="800" dirty="0">
                <a:ea typeface="+mn-lt"/>
                <a:cs typeface="+mn-lt"/>
              </a:rPr>
              <a:t>[v] == false &amp;&amp; graph[u][v] &lt;</a:t>
            </a:r>
            <a:endParaRPr lang="en-US" sz="800"/>
          </a:p>
          <a:p>
            <a:r>
              <a:rPr lang="en-US" sz="800" dirty="0">
                <a:ea typeface="+mn-lt"/>
                <a:cs typeface="+mn-lt"/>
              </a:rPr>
              <a:t>key[v]) parent[v] = u, key[v] = graph[u][v];</a:t>
            </a:r>
            <a:endParaRPr lang="en-US" sz="800"/>
          </a:p>
          <a:p>
            <a:r>
              <a:rPr lang="en-US" sz="800" dirty="0">
                <a:ea typeface="+mn-lt"/>
                <a:cs typeface="+mn-lt"/>
              </a:rPr>
              <a:t>}</a:t>
            </a:r>
            <a:endParaRPr lang="en-US" sz="800"/>
          </a:p>
          <a:p>
            <a:r>
              <a:rPr lang="en-US" sz="800" dirty="0">
                <a:ea typeface="+mn-lt"/>
                <a:cs typeface="+mn-lt"/>
              </a:rPr>
              <a:t>vector&lt;vector&lt;int&gt;&gt; v; v</a:t>
            </a:r>
            <a:endParaRPr lang="en-US" sz="800"/>
          </a:p>
          <a:p>
            <a:r>
              <a:rPr lang="en-US" sz="800" dirty="0">
                <a:ea typeface="+mn-lt"/>
                <a:cs typeface="+mn-lt"/>
              </a:rPr>
              <a:t>= MST(parent, graph);</a:t>
            </a:r>
            <a:endParaRPr lang="en-US" sz="800"/>
          </a:p>
          <a:p>
            <a:r>
              <a:rPr lang="en-US" sz="800" dirty="0">
                <a:ea typeface="+mn-lt"/>
                <a:cs typeface="+mn-lt"/>
              </a:rPr>
              <a:t>return v;</a:t>
            </a:r>
            <a:endParaRPr lang="en-US" sz="800"/>
          </a:p>
          <a:p>
            <a:r>
              <a:rPr lang="en-US" sz="800" dirty="0">
                <a:ea typeface="+mn-lt"/>
                <a:cs typeface="+mn-lt"/>
              </a:rPr>
              <a:t>}</a:t>
            </a:r>
            <a:endParaRPr lang="en-US" sz="800"/>
          </a:p>
          <a:p>
            <a:r>
              <a:rPr lang="en-US" sz="800" dirty="0">
                <a:ea typeface="+mn-lt"/>
                <a:cs typeface="+mn-lt"/>
              </a:rPr>
              <a:t>// getting the preorder walk of the MST using DFS</a:t>
            </a:r>
            <a:endParaRPr lang="en-US" sz="800"/>
          </a:p>
          <a:p>
            <a:r>
              <a:rPr lang="en-US" sz="800" dirty="0">
                <a:ea typeface="+mn-lt"/>
                <a:cs typeface="+mn-lt"/>
              </a:rPr>
              <a:t>void DFS(int** </a:t>
            </a:r>
            <a:r>
              <a:rPr lang="en-US" sz="800" err="1">
                <a:ea typeface="+mn-lt"/>
                <a:cs typeface="+mn-lt"/>
              </a:rPr>
              <a:t>edges_list,int</a:t>
            </a:r>
            <a:r>
              <a:rPr lang="en-US" sz="800" dirty="0">
                <a:ea typeface="+mn-lt"/>
                <a:cs typeface="+mn-lt"/>
              </a:rPr>
              <a:t> </a:t>
            </a:r>
            <a:r>
              <a:rPr lang="en-US" sz="800" err="1">
                <a:ea typeface="+mn-lt"/>
                <a:cs typeface="+mn-lt"/>
              </a:rPr>
              <a:t>num_nodes,int</a:t>
            </a:r>
            <a:endParaRPr lang="en-US" sz="800"/>
          </a:p>
          <a:p>
            <a:r>
              <a:rPr lang="en-US" sz="800" dirty="0" err="1">
                <a:ea typeface="+mn-lt"/>
                <a:cs typeface="+mn-lt"/>
              </a:rPr>
              <a:t>starting_vertex,bool</a:t>
            </a:r>
            <a:r>
              <a:rPr lang="en-US" sz="800" dirty="0">
                <a:ea typeface="+mn-lt"/>
                <a:cs typeface="+mn-lt"/>
              </a:rPr>
              <a:t>* </a:t>
            </a:r>
            <a:r>
              <a:rPr lang="en-US" sz="800" dirty="0" err="1">
                <a:ea typeface="+mn-lt"/>
                <a:cs typeface="+mn-lt"/>
              </a:rPr>
              <a:t>visited_nodes</a:t>
            </a:r>
            <a:r>
              <a:rPr lang="en-US" sz="800" dirty="0">
                <a:ea typeface="+mn-lt"/>
                <a:cs typeface="+mn-lt"/>
              </a:rPr>
              <a:t>) {</a:t>
            </a:r>
            <a:endParaRPr lang="en-US" sz="800"/>
          </a:p>
          <a:p>
            <a:r>
              <a:rPr lang="en-US" sz="800" dirty="0">
                <a:ea typeface="+mn-lt"/>
                <a:cs typeface="+mn-lt"/>
              </a:rPr>
              <a:t>// adding the node to final answer</a:t>
            </a:r>
            <a:endParaRPr lang="en-US" sz="800"/>
          </a:p>
          <a:p>
            <a:r>
              <a:rPr lang="en-US" sz="800" err="1">
                <a:ea typeface="+mn-lt"/>
                <a:cs typeface="+mn-lt"/>
              </a:rPr>
              <a:t>final_ans.push_back</a:t>
            </a:r>
            <a:r>
              <a:rPr lang="en-US" sz="800" dirty="0">
                <a:ea typeface="+mn-lt"/>
                <a:cs typeface="+mn-lt"/>
              </a:rPr>
              <a:t>(</a:t>
            </a:r>
            <a:r>
              <a:rPr lang="en-US" sz="800" err="1">
                <a:ea typeface="+mn-lt"/>
                <a:cs typeface="+mn-lt"/>
              </a:rPr>
              <a:t>starting_vertex</a:t>
            </a:r>
            <a:r>
              <a:rPr lang="en-US" sz="800" dirty="0">
                <a:ea typeface="+mn-lt"/>
                <a:cs typeface="+mn-lt"/>
              </a:rPr>
              <a:t>);</a:t>
            </a:r>
            <a:endParaRPr lang="en-US" sz="800"/>
          </a:p>
          <a:p>
            <a:r>
              <a:rPr lang="en-US" sz="800" dirty="0">
                <a:ea typeface="+mn-lt"/>
                <a:cs typeface="+mn-lt"/>
              </a:rPr>
              <a:t>// checking the visited status</a:t>
            </a:r>
            <a:endParaRPr lang="en-US" sz="800"/>
          </a:p>
          <a:p>
            <a:r>
              <a:rPr lang="en-US" sz="800" err="1">
                <a:ea typeface="+mn-lt"/>
                <a:cs typeface="+mn-lt"/>
              </a:rPr>
              <a:t>visited_nodes</a:t>
            </a:r>
            <a:r>
              <a:rPr lang="en-US" sz="800" dirty="0">
                <a:ea typeface="+mn-lt"/>
                <a:cs typeface="+mn-lt"/>
              </a:rPr>
              <a:t>[</a:t>
            </a:r>
            <a:r>
              <a:rPr lang="en-US" sz="800" err="1">
                <a:ea typeface="+mn-lt"/>
                <a:cs typeface="+mn-lt"/>
              </a:rPr>
              <a:t>starting_vertex</a:t>
            </a:r>
            <a:r>
              <a:rPr lang="en-US" sz="800" dirty="0">
                <a:ea typeface="+mn-lt"/>
                <a:cs typeface="+mn-lt"/>
              </a:rPr>
              <a:t>] = true;</a:t>
            </a:r>
            <a:endParaRPr lang="en-US" sz="800"/>
          </a:p>
          <a:p>
            <a:r>
              <a:rPr lang="en-US" sz="800" dirty="0">
                <a:ea typeface="+mn-lt"/>
                <a:cs typeface="+mn-lt"/>
              </a:rPr>
              <a:t>// using a recursive call</a:t>
            </a:r>
            <a:endParaRPr lang="en-US" sz="800"/>
          </a:p>
          <a:p>
            <a:r>
              <a:rPr lang="en-US" sz="800" dirty="0">
                <a:ea typeface="+mn-lt"/>
                <a:cs typeface="+mn-lt"/>
              </a:rPr>
              <a:t>for(int </a:t>
            </a:r>
            <a:r>
              <a:rPr lang="en-US" sz="800" err="1">
                <a:ea typeface="+mn-lt"/>
                <a:cs typeface="+mn-lt"/>
              </a:rPr>
              <a:t>i</a:t>
            </a:r>
            <a:r>
              <a:rPr lang="en-US" sz="800" dirty="0">
                <a:ea typeface="+mn-lt"/>
                <a:cs typeface="+mn-lt"/>
              </a:rPr>
              <a:t>=0;i&lt;</a:t>
            </a:r>
            <a:r>
              <a:rPr lang="en-US" sz="800" err="1">
                <a:ea typeface="+mn-lt"/>
                <a:cs typeface="+mn-lt"/>
              </a:rPr>
              <a:t>num_nodes;i</a:t>
            </a:r>
            <a:r>
              <a:rPr lang="en-US" sz="800" dirty="0">
                <a:ea typeface="+mn-lt"/>
                <a:cs typeface="+mn-lt"/>
              </a:rPr>
              <a:t>++)</a:t>
            </a:r>
            <a:endParaRPr lang="en-US" sz="800"/>
          </a:p>
          <a:p>
            <a:r>
              <a:rPr lang="en-US" sz="800" dirty="0">
                <a:ea typeface="+mn-lt"/>
                <a:cs typeface="+mn-lt"/>
              </a:rPr>
              <a:t>{</a:t>
            </a:r>
            <a:endParaRPr lang="en-US" sz="800" dirty="0"/>
          </a:p>
          <a:p>
            <a:pPr algn="l"/>
            <a:endParaRPr lang="en-US" sz="800" dirty="0"/>
          </a:p>
        </p:txBody>
      </p:sp>
    </p:spTree>
    <p:extLst>
      <p:ext uri="{BB962C8B-B14F-4D97-AF65-F5344CB8AC3E}">
        <p14:creationId xmlns:p14="http://schemas.microsoft.com/office/powerpoint/2010/main" val="27764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28F728-560E-0CF6-65C2-202F83148C06}"/>
              </a:ext>
            </a:extLst>
          </p:cNvPr>
          <p:cNvSpPr>
            <a:spLocks noGrp="1"/>
          </p:cNvSpPr>
          <p:nvPr>
            <p:ph sz="half" idx="1"/>
          </p:nvPr>
        </p:nvSpPr>
        <p:spPr>
          <a:xfrm>
            <a:off x="762000" y="112058"/>
            <a:ext cx="2416884" cy="6701118"/>
          </a:xfrm>
        </p:spPr>
        <p:txBody>
          <a:bodyPr vert="horz" lIns="91440" tIns="45720" rIns="91440" bIns="45720" rtlCol="0" anchor="t">
            <a:normAutofit fontScale="25000" lnSpcReduction="20000"/>
          </a:bodyPr>
          <a:lstStyle/>
          <a:p>
            <a:pPr>
              <a:buNone/>
            </a:pPr>
            <a:r>
              <a:rPr lang="en-US" dirty="0">
                <a:solidFill>
                  <a:srgbClr val="FFFFFF">
                    <a:alpha val="70000"/>
                  </a:srgbClr>
                </a:solidFill>
                <a:ea typeface="+mn-lt"/>
                <a:cs typeface="+mn-lt"/>
              </a:rPr>
              <a:t>if(</a:t>
            </a:r>
            <a:r>
              <a:rPr lang="en-US" dirty="0" err="1">
                <a:solidFill>
                  <a:srgbClr val="FFFFFF">
                    <a:alpha val="70000"/>
                  </a:srgbClr>
                </a:solidFill>
                <a:ea typeface="+mn-lt"/>
                <a:cs typeface="+mn-lt"/>
              </a:rPr>
              <a:t>i</a:t>
            </a:r>
            <a:r>
              <a:rPr lang="en-US" dirty="0">
                <a:solidFill>
                  <a:srgbClr val="FFFFFF">
                    <a:alpha val="70000"/>
                  </a:srgbClr>
                </a:solidFill>
                <a:ea typeface="+mn-lt"/>
                <a:cs typeface="+mn-lt"/>
              </a:rPr>
              <a:t>==</a:t>
            </a:r>
            <a:r>
              <a:rPr lang="en-US" dirty="0" err="1">
                <a:solidFill>
                  <a:srgbClr val="FFFFFF">
                    <a:alpha val="70000"/>
                  </a:srgbClr>
                </a:solidFill>
                <a:ea typeface="+mn-lt"/>
                <a:cs typeface="+mn-lt"/>
              </a:rPr>
              <a:t>starting_vertex</a:t>
            </a:r>
            <a:r>
              <a:rPr lang="en-US" dirty="0">
                <a:solidFill>
                  <a:srgbClr val="FFFFFF">
                    <a:alpha val="70000"/>
                  </a:srgbClr>
                </a:solidFill>
                <a:ea typeface="+mn-lt"/>
                <a:cs typeface="+mn-lt"/>
              </a:rPr>
              <a:t>)</a:t>
            </a:r>
            <a:endParaRPr lang="en-US" dirty="0"/>
          </a:p>
          <a:p>
            <a:pPr>
              <a:buNone/>
            </a:pPr>
            <a:r>
              <a:rPr lang="en-US" dirty="0">
                <a:solidFill>
                  <a:srgbClr val="FFFFFF">
                    <a:alpha val="70000"/>
                  </a:srgbClr>
                </a:solidFill>
                <a:ea typeface="+mn-lt"/>
                <a:cs typeface="+mn-lt"/>
              </a:rPr>
              <a:t>{</a:t>
            </a:r>
            <a:endParaRPr lang="en-US" dirty="0"/>
          </a:p>
          <a:p>
            <a:pPr>
              <a:buNone/>
            </a:pPr>
            <a:r>
              <a:rPr lang="en-US" dirty="0">
                <a:solidFill>
                  <a:srgbClr val="FFFFFF">
                    <a:alpha val="70000"/>
                  </a:srgbClr>
                </a:solidFill>
                <a:ea typeface="+mn-lt"/>
                <a:cs typeface="+mn-lt"/>
              </a:rPr>
              <a:t>continue;</a:t>
            </a:r>
            <a:endParaRPr lang="en-US" dirty="0"/>
          </a:p>
          <a:p>
            <a:pPr>
              <a:buNone/>
            </a:pPr>
            <a:r>
              <a:rPr lang="en-US" dirty="0">
                <a:solidFill>
                  <a:srgbClr val="FFFFFF">
                    <a:alpha val="70000"/>
                  </a:srgbClr>
                </a:solidFill>
                <a:ea typeface="+mn-lt"/>
                <a:cs typeface="+mn-lt"/>
              </a:rPr>
              <a:t>}</a:t>
            </a:r>
            <a:endParaRPr lang="en-US" dirty="0"/>
          </a:p>
          <a:p>
            <a:pPr>
              <a:buNone/>
            </a:pPr>
            <a:r>
              <a:rPr lang="en-US" dirty="0">
                <a:solidFill>
                  <a:srgbClr val="FFFFFF">
                    <a:alpha val="70000"/>
                  </a:srgbClr>
                </a:solidFill>
                <a:ea typeface="+mn-lt"/>
                <a:cs typeface="+mn-lt"/>
              </a:rPr>
              <a:t>if(</a:t>
            </a:r>
            <a:r>
              <a:rPr lang="en-US" dirty="0" err="1">
                <a:solidFill>
                  <a:srgbClr val="FFFFFF">
                    <a:alpha val="70000"/>
                  </a:srgbClr>
                </a:solidFill>
                <a:ea typeface="+mn-lt"/>
                <a:cs typeface="+mn-lt"/>
              </a:rPr>
              <a:t>edges_list</a:t>
            </a:r>
            <a:r>
              <a:rPr lang="en-US" dirty="0">
                <a:solidFill>
                  <a:srgbClr val="FFFFFF">
                    <a:alpha val="70000"/>
                  </a:srgbClr>
                </a:solidFill>
                <a:ea typeface="+mn-lt"/>
                <a:cs typeface="+mn-lt"/>
              </a:rPr>
              <a:t>[</a:t>
            </a:r>
            <a:r>
              <a:rPr lang="en-US" dirty="0" err="1">
                <a:solidFill>
                  <a:srgbClr val="FFFFFF">
                    <a:alpha val="70000"/>
                  </a:srgbClr>
                </a:solidFill>
                <a:ea typeface="+mn-lt"/>
                <a:cs typeface="+mn-lt"/>
              </a:rPr>
              <a:t>starting_vertex</a:t>
            </a:r>
            <a:r>
              <a:rPr lang="en-US" dirty="0">
                <a:solidFill>
                  <a:srgbClr val="FFFFFF">
                    <a:alpha val="70000"/>
                  </a:srgbClr>
                </a:solidFill>
                <a:ea typeface="+mn-lt"/>
                <a:cs typeface="+mn-lt"/>
              </a:rPr>
              <a:t>][</a:t>
            </a:r>
            <a:r>
              <a:rPr lang="en-US" dirty="0" err="1">
                <a:solidFill>
                  <a:srgbClr val="FFFFFF">
                    <a:alpha val="70000"/>
                  </a:srgbClr>
                </a:solidFill>
                <a:ea typeface="+mn-lt"/>
                <a:cs typeface="+mn-lt"/>
              </a:rPr>
              <a:t>i</a:t>
            </a:r>
            <a:r>
              <a:rPr lang="en-US" dirty="0">
                <a:solidFill>
                  <a:srgbClr val="FFFFFF">
                    <a:alpha val="70000"/>
                  </a:srgbClr>
                </a:solidFill>
                <a:ea typeface="+mn-lt"/>
                <a:cs typeface="+mn-lt"/>
              </a:rPr>
              <a:t>]==1)</a:t>
            </a:r>
            <a:endParaRPr lang="en-US" dirty="0"/>
          </a:p>
          <a:p>
            <a:pPr>
              <a:buNone/>
            </a:pPr>
            <a:r>
              <a:rPr lang="en-US" dirty="0">
                <a:solidFill>
                  <a:srgbClr val="FFFFFF">
                    <a:alpha val="70000"/>
                  </a:srgbClr>
                </a:solidFill>
                <a:ea typeface="+mn-lt"/>
                <a:cs typeface="+mn-lt"/>
              </a:rPr>
              <a:t>{</a:t>
            </a:r>
            <a:endParaRPr lang="en-US" dirty="0"/>
          </a:p>
          <a:p>
            <a:pPr>
              <a:buNone/>
            </a:pPr>
            <a:r>
              <a:rPr lang="en-US" dirty="0">
                <a:solidFill>
                  <a:srgbClr val="FFFFFF">
                    <a:alpha val="70000"/>
                  </a:srgbClr>
                </a:solidFill>
                <a:ea typeface="+mn-lt"/>
                <a:cs typeface="+mn-lt"/>
              </a:rPr>
              <a:t>if(</a:t>
            </a:r>
            <a:r>
              <a:rPr lang="en-US" dirty="0" err="1">
                <a:solidFill>
                  <a:srgbClr val="FFFFFF">
                    <a:alpha val="70000"/>
                  </a:srgbClr>
                </a:solidFill>
                <a:ea typeface="+mn-lt"/>
                <a:cs typeface="+mn-lt"/>
              </a:rPr>
              <a:t>visited_nodes</a:t>
            </a:r>
            <a:r>
              <a:rPr lang="en-US" dirty="0">
                <a:solidFill>
                  <a:srgbClr val="FFFFFF">
                    <a:alpha val="70000"/>
                  </a:srgbClr>
                </a:solidFill>
                <a:ea typeface="+mn-lt"/>
                <a:cs typeface="+mn-lt"/>
              </a:rPr>
              <a:t>[</a:t>
            </a:r>
            <a:r>
              <a:rPr lang="en-US" dirty="0" err="1">
                <a:solidFill>
                  <a:srgbClr val="FFFFFF">
                    <a:alpha val="70000"/>
                  </a:srgbClr>
                </a:solidFill>
                <a:ea typeface="+mn-lt"/>
                <a:cs typeface="+mn-lt"/>
              </a:rPr>
              <a:t>i</a:t>
            </a:r>
            <a:r>
              <a:rPr lang="en-US" dirty="0">
                <a:solidFill>
                  <a:srgbClr val="FFFFFF">
                    <a:alpha val="70000"/>
                  </a:srgbClr>
                </a:solidFill>
                <a:ea typeface="+mn-lt"/>
                <a:cs typeface="+mn-lt"/>
              </a:rPr>
              <a:t>])</a:t>
            </a:r>
            <a:endParaRPr lang="en-US" dirty="0"/>
          </a:p>
          <a:p>
            <a:pPr>
              <a:buNone/>
            </a:pPr>
            <a:r>
              <a:rPr lang="en-US" dirty="0">
                <a:solidFill>
                  <a:srgbClr val="FFFFFF">
                    <a:alpha val="70000"/>
                  </a:srgbClr>
                </a:solidFill>
                <a:ea typeface="+mn-lt"/>
                <a:cs typeface="+mn-lt"/>
              </a:rPr>
              <a:t>{</a:t>
            </a:r>
            <a:endParaRPr lang="en-US" dirty="0"/>
          </a:p>
          <a:p>
            <a:pPr>
              <a:buNone/>
            </a:pPr>
            <a:r>
              <a:rPr lang="en-US" dirty="0">
                <a:solidFill>
                  <a:srgbClr val="FFFFFF">
                    <a:alpha val="70000"/>
                  </a:srgbClr>
                </a:solidFill>
                <a:ea typeface="+mn-lt"/>
                <a:cs typeface="+mn-lt"/>
              </a:rPr>
              <a:t>continue;</a:t>
            </a:r>
            <a:endParaRPr lang="en-US" dirty="0"/>
          </a:p>
          <a:p>
            <a:pPr>
              <a:buNone/>
            </a:pPr>
            <a:r>
              <a:rPr lang="en-US" dirty="0">
                <a:solidFill>
                  <a:srgbClr val="FFFFFF">
                    <a:alpha val="70000"/>
                  </a:srgbClr>
                </a:solidFill>
                <a:ea typeface="+mn-lt"/>
                <a:cs typeface="+mn-lt"/>
              </a:rPr>
              <a:t>}</a:t>
            </a:r>
            <a:endParaRPr lang="en-US" dirty="0"/>
          </a:p>
          <a:p>
            <a:pPr>
              <a:buNone/>
            </a:pPr>
            <a:r>
              <a:rPr lang="en-US" dirty="0">
                <a:solidFill>
                  <a:srgbClr val="FFFFFF">
                    <a:alpha val="70000"/>
                  </a:srgbClr>
                </a:solidFill>
                <a:ea typeface="+mn-lt"/>
                <a:cs typeface="+mn-lt"/>
              </a:rPr>
              <a:t>DFS(</a:t>
            </a:r>
            <a:r>
              <a:rPr lang="en-US" dirty="0" err="1">
                <a:solidFill>
                  <a:srgbClr val="FFFFFF">
                    <a:alpha val="70000"/>
                  </a:srgbClr>
                </a:solidFill>
                <a:ea typeface="+mn-lt"/>
                <a:cs typeface="+mn-lt"/>
              </a:rPr>
              <a:t>edges_list,num_nodes,i,visited_nodes</a:t>
            </a:r>
            <a:r>
              <a:rPr lang="en-US" dirty="0">
                <a:solidFill>
                  <a:srgbClr val="FFFFFF">
                    <a:alpha val="70000"/>
                  </a:srgbClr>
                </a:solidFill>
                <a:ea typeface="+mn-lt"/>
                <a:cs typeface="+mn-lt"/>
              </a:rPr>
              <a:t>)</a:t>
            </a:r>
            <a:endParaRPr lang="en-US" dirty="0"/>
          </a:p>
          <a:p>
            <a:pPr>
              <a:buNone/>
            </a:pPr>
            <a:r>
              <a:rPr lang="en-US" dirty="0">
                <a:solidFill>
                  <a:srgbClr val="FFFFFF">
                    <a:alpha val="70000"/>
                  </a:srgbClr>
                </a:solidFill>
                <a:ea typeface="+mn-lt"/>
                <a:cs typeface="+mn-lt"/>
              </a:rPr>
              <a:t>; }}}</a:t>
            </a:r>
            <a:endParaRPr lang="en-US" dirty="0"/>
          </a:p>
          <a:p>
            <a:pPr>
              <a:buNone/>
            </a:pPr>
            <a:r>
              <a:rPr lang="en-US" dirty="0">
                <a:solidFill>
                  <a:srgbClr val="FFFFFF">
                    <a:alpha val="70000"/>
                  </a:srgbClr>
                </a:solidFill>
                <a:ea typeface="+mn-lt"/>
                <a:cs typeface="+mn-lt"/>
              </a:rPr>
              <a:t>int main(){// initial graph</a:t>
            </a:r>
            <a:endParaRPr lang="en-US" dirty="0"/>
          </a:p>
          <a:p>
            <a:pPr>
              <a:buNone/>
            </a:pPr>
            <a:r>
              <a:rPr lang="en-US" dirty="0">
                <a:solidFill>
                  <a:srgbClr val="FFFFFF">
                    <a:alpha val="70000"/>
                  </a:srgbClr>
                </a:solidFill>
                <a:ea typeface="+mn-lt"/>
                <a:cs typeface="+mn-lt"/>
              </a:rPr>
              <a:t>int graph[V][V] = { { 0, 10, 18, 40, 20</a:t>
            </a:r>
            <a:endParaRPr lang="en-US" dirty="0"/>
          </a:p>
          <a:p>
            <a:pPr>
              <a:buNone/>
            </a:pPr>
            <a:r>
              <a:rPr lang="en-US" dirty="0">
                <a:solidFill>
                  <a:srgbClr val="FFFFFF">
                    <a:alpha val="70000"/>
                  </a:srgbClr>
                </a:solidFill>
                <a:ea typeface="+mn-lt"/>
                <a:cs typeface="+mn-lt"/>
              </a:rPr>
              <a:t>}, { 10, 0, 35, 15, 12 },</a:t>
            </a:r>
            <a:endParaRPr lang="en-US" dirty="0"/>
          </a:p>
          <a:p>
            <a:pPr>
              <a:buNone/>
            </a:pPr>
            <a:r>
              <a:rPr lang="en-US" dirty="0">
                <a:solidFill>
                  <a:srgbClr val="FFFFFF">
                    <a:alpha val="70000"/>
                  </a:srgbClr>
                </a:solidFill>
                <a:ea typeface="+mn-lt"/>
                <a:cs typeface="+mn-lt"/>
              </a:rPr>
              <a:t>{ 18, 35, 0, 25, 25 },</a:t>
            </a:r>
            <a:endParaRPr lang="en-US" dirty="0"/>
          </a:p>
          <a:p>
            <a:pPr>
              <a:buNone/>
            </a:pPr>
            <a:r>
              <a:rPr lang="en-US" dirty="0">
                <a:solidFill>
                  <a:srgbClr val="FFFFFF">
                    <a:alpha val="70000"/>
                  </a:srgbClr>
                </a:solidFill>
                <a:ea typeface="+mn-lt"/>
                <a:cs typeface="+mn-lt"/>
              </a:rPr>
              <a:t>{ 40, 15, 25, 0, 30 },</a:t>
            </a:r>
            <a:endParaRPr lang="en-US" dirty="0"/>
          </a:p>
          <a:p>
            <a:pPr>
              <a:buNone/>
            </a:pPr>
            <a:r>
              <a:rPr lang="en-US" dirty="0">
                <a:solidFill>
                  <a:srgbClr val="FFFFFF">
                    <a:alpha val="70000"/>
                  </a:srgbClr>
                </a:solidFill>
                <a:ea typeface="+mn-lt"/>
                <a:cs typeface="+mn-lt"/>
              </a:rPr>
              <a:t>{ 20, 13, 25, 30, 0 } };</a:t>
            </a:r>
            <a:endParaRPr lang="en-US" dirty="0"/>
          </a:p>
          <a:p>
            <a:pPr>
              <a:buNone/>
            </a:pPr>
            <a:r>
              <a:rPr lang="en-US" dirty="0">
                <a:solidFill>
                  <a:srgbClr val="FFFFFF">
                    <a:alpha val="70000"/>
                  </a:srgbClr>
                </a:solidFill>
                <a:ea typeface="+mn-lt"/>
                <a:cs typeface="+mn-lt"/>
              </a:rPr>
              <a:t>vector&lt;vector&lt;int&gt;&gt; v;</a:t>
            </a:r>
            <a:endParaRPr lang="en-US" dirty="0"/>
          </a:p>
          <a:p>
            <a:pPr>
              <a:buNone/>
            </a:pPr>
            <a:r>
              <a:rPr lang="en-US" dirty="0">
                <a:solidFill>
                  <a:srgbClr val="FFFFFF">
                    <a:alpha val="70000"/>
                  </a:srgbClr>
                </a:solidFill>
                <a:ea typeface="+mn-lt"/>
                <a:cs typeface="+mn-lt"/>
              </a:rPr>
              <a:t>// getting the output as</a:t>
            </a:r>
            <a:endParaRPr lang="en-US" dirty="0"/>
          </a:p>
          <a:p>
            <a:pPr>
              <a:buNone/>
            </a:pPr>
            <a:r>
              <a:rPr lang="en-US" dirty="0">
                <a:solidFill>
                  <a:srgbClr val="FFFFFF">
                    <a:alpha val="70000"/>
                  </a:srgbClr>
                </a:solidFill>
                <a:ea typeface="+mn-lt"/>
                <a:cs typeface="+mn-lt"/>
              </a:rPr>
              <a:t>MST v = </a:t>
            </a:r>
            <a:r>
              <a:rPr lang="en-US" dirty="0" err="1">
                <a:solidFill>
                  <a:srgbClr val="FFFFFF">
                    <a:alpha val="70000"/>
                  </a:srgbClr>
                </a:solidFill>
                <a:ea typeface="+mn-lt"/>
                <a:cs typeface="+mn-lt"/>
              </a:rPr>
              <a:t>primMST</a:t>
            </a:r>
            <a:r>
              <a:rPr lang="en-US" dirty="0">
                <a:solidFill>
                  <a:srgbClr val="FFFFFF">
                    <a:alpha val="70000"/>
                  </a:srgbClr>
                </a:solidFill>
                <a:ea typeface="+mn-lt"/>
                <a:cs typeface="+mn-lt"/>
              </a:rPr>
              <a:t>(graph);</a:t>
            </a:r>
            <a:endParaRPr lang="en-US" dirty="0"/>
          </a:p>
          <a:p>
            <a:pPr>
              <a:buNone/>
            </a:pPr>
            <a:r>
              <a:rPr lang="en-US" dirty="0">
                <a:solidFill>
                  <a:srgbClr val="FFFFFF">
                    <a:alpha val="70000"/>
                  </a:srgbClr>
                </a:solidFill>
                <a:ea typeface="+mn-lt"/>
                <a:cs typeface="+mn-lt"/>
              </a:rPr>
              <a:t>// creating a dynamic matrix</a:t>
            </a:r>
            <a:endParaRPr lang="en-US" dirty="0"/>
          </a:p>
          <a:p>
            <a:pPr>
              <a:buNone/>
            </a:pPr>
            <a:r>
              <a:rPr lang="en-US" dirty="0">
                <a:solidFill>
                  <a:srgbClr val="FFFFFF">
                    <a:alpha val="70000"/>
                  </a:srgbClr>
                </a:solidFill>
                <a:ea typeface="+mn-lt"/>
                <a:cs typeface="+mn-lt"/>
              </a:rPr>
              <a:t>int** </a:t>
            </a:r>
            <a:r>
              <a:rPr lang="en-US" dirty="0" err="1">
                <a:solidFill>
                  <a:srgbClr val="FFFFFF">
                    <a:alpha val="70000"/>
                  </a:srgbClr>
                </a:solidFill>
                <a:ea typeface="+mn-lt"/>
                <a:cs typeface="+mn-lt"/>
              </a:rPr>
              <a:t>edges_list</a:t>
            </a:r>
            <a:r>
              <a:rPr lang="en-US" dirty="0">
                <a:solidFill>
                  <a:srgbClr val="FFFFFF">
                    <a:alpha val="70000"/>
                  </a:srgbClr>
                </a:solidFill>
                <a:ea typeface="+mn-lt"/>
                <a:cs typeface="+mn-lt"/>
              </a:rPr>
              <a:t> = new int*[V];</a:t>
            </a:r>
            <a:endParaRPr lang="en-US" dirty="0"/>
          </a:p>
          <a:p>
            <a:pPr>
              <a:buNone/>
            </a:pPr>
            <a:r>
              <a:rPr lang="en-US" dirty="0">
                <a:solidFill>
                  <a:srgbClr val="FFFFFF">
                    <a:alpha val="70000"/>
                  </a:srgbClr>
                </a:solidFill>
                <a:ea typeface="+mn-lt"/>
                <a:cs typeface="+mn-lt"/>
              </a:rPr>
              <a:t>for(int </a:t>
            </a:r>
            <a:r>
              <a:rPr lang="en-US" dirty="0" err="1">
                <a:solidFill>
                  <a:srgbClr val="FFFFFF">
                    <a:alpha val="70000"/>
                  </a:srgbClr>
                </a:solidFill>
                <a:ea typeface="+mn-lt"/>
                <a:cs typeface="+mn-lt"/>
              </a:rPr>
              <a:t>i</a:t>
            </a:r>
            <a:r>
              <a:rPr lang="en-US" dirty="0">
                <a:solidFill>
                  <a:srgbClr val="FFFFFF">
                    <a:alpha val="70000"/>
                  </a:srgbClr>
                </a:solidFill>
                <a:ea typeface="+mn-lt"/>
                <a:cs typeface="+mn-lt"/>
              </a:rPr>
              <a:t>=0;i&lt;</a:t>
            </a:r>
            <a:r>
              <a:rPr lang="en-US" dirty="0" err="1">
                <a:solidFill>
                  <a:srgbClr val="FFFFFF">
                    <a:alpha val="70000"/>
                  </a:srgbClr>
                </a:solidFill>
                <a:ea typeface="+mn-lt"/>
                <a:cs typeface="+mn-lt"/>
              </a:rPr>
              <a:t>V;i</a:t>
            </a:r>
            <a:r>
              <a:rPr lang="en-US" dirty="0">
                <a:solidFill>
                  <a:srgbClr val="FFFFFF">
                    <a:alpha val="70000"/>
                  </a:srgbClr>
                </a:solidFill>
                <a:ea typeface="+mn-lt"/>
                <a:cs typeface="+mn-lt"/>
              </a:rPr>
              <a:t>++){</a:t>
            </a:r>
            <a:endParaRPr lang="en-US" dirty="0"/>
          </a:p>
          <a:p>
            <a:pPr>
              <a:buNone/>
            </a:pPr>
            <a:r>
              <a:rPr lang="en-US" dirty="0" err="1">
                <a:solidFill>
                  <a:srgbClr val="FFFFFF">
                    <a:alpha val="70000"/>
                  </a:srgbClr>
                </a:solidFill>
                <a:ea typeface="+mn-lt"/>
                <a:cs typeface="+mn-lt"/>
              </a:rPr>
              <a:t>edges_list</a:t>
            </a:r>
            <a:r>
              <a:rPr lang="en-US" dirty="0">
                <a:solidFill>
                  <a:srgbClr val="FFFFFF">
                    <a:alpha val="70000"/>
                  </a:srgbClr>
                </a:solidFill>
                <a:ea typeface="+mn-lt"/>
                <a:cs typeface="+mn-lt"/>
              </a:rPr>
              <a:t>[</a:t>
            </a:r>
            <a:r>
              <a:rPr lang="en-US" dirty="0" err="1">
                <a:solidFill>
                  <a:srgbClr val="FFFFFF">
                    <a:alpha val="70000"/>
                  </a:srgbClr>
                </a:solidFill>
                <a:ea typeface="+mn-lt"/>
                <a:cs typeface="+mn-lt"/>
              </a:rPr>
              <a:t>i</a:t>
            </a:r>
            <a:r>
              <a:rPr lang="en-US" dirty="0">
                <a:solidFill>
                  <a:srgbClr val="FFFFFF">
                    <a:alpha val="70000"/>
                  </a:srgbClr>
                </a:solidFill>
                <a:ea typeface="+mn-lt"/>
                <a:cs typeface="+mn-lt"/>
              </a:rPr>
              <a:t>] = new int[V];</a:t>
            </a:r>
            <a:endParaRPr lang="en-US" dirty="0"/>
          </a:p>
          <a:p>
            <a:pPr>
              <a:buNone/>
            </a:pPr>
            <a:r>
              <a:rPr lang="en-US" dirty="0">
                <a:solidFill>
                  <a:srgbClr val="FFFFFF">
                    <a:alpha val="70000"/>
                  </a:srgbClr>
                </a:solidFill>
                <a:ea typeface="+mn-lt"/>
                <a:cs typeface="+mn-lt"/>
              </a:rPr>
              <a:t>for(int j=0;j&lt;</a:t>
            </a:r>
            <a:r>
              <a:rPr lang="en-US" dirty="0" err="1">
                <a:solidFill>
                  <a:srgbClr val="FFFFFF">
                    <a:alpha val="70000"/>
                  </a:srgbClr>
                </a:solidFill>
                <a:ea typeface="+mn-lt"/>
                <a:cs typeface="+mn-lt"/>
              </a:rPr>
              <a:t>V;j</a:t>
            </a:r>
            <a:r>
              <a:rPr lang="en-US" dirty="0">
                <a:solidFill>
                  <a:srgbClr val="FFFFFF">
                    <a:alpha val="70000"/>
                  </a:srgbClr>
                </a:solidFill>
                <a:ea typeface="+mn-lt"/>
                <a:cs typeface="+mn-lt"/>
              </a:rPr>
              <a:t>++)</a:t>
            </a:r>
            <a:endParaRPr lang="en-US" dirty="0"/>
          </a:p>
          <a:p>
            <a:pPr>
              <a:buNone/>
            </a:pPr>
            <a:r>
              <a:rPr lang="en-US" dirty="0">
                <a:solidFill>
                  <a:srgbClr val="FFFFFF">
                    <a:alpha val="70000"/>
                  </a:srgbClr>
                </a:solidFill>
                <a:ea typeface="+mn-lt"/>
                <a:cs typeface="+mn-lt"/>
              </a:rPr>
              <a:t>{</a:t>
            </a:r>
            <a:endParaRPr lang="en-US" dirty="0"/>
          </a:p>
          <a:p>
            <a:pPr>
              <a:buNone/>
            </a:pPr>
            <a:r>
              <a:rPr lang="en-US" dirty="0" err="1">
                <a:solidFill>
                  <a:srgbClr val="FFFFFF">
                    <a:alpha val="70000"/>
                  </a:srgbClr>
                </a:solidFill>
                <a:ea typeface="+mn-lt"/>
                <a:cs typeface="+mn-lt"/>
              </a:rPr>
              <a:t>edges_list</a:t>
            </a:r>
            <a:r>
              <a:rPr lang="en-US" dirty="0">
                <a:solidFill>
                  <a:srgbClr val="FFFFFF">
                    <a:alpha val="70000"/>
                  </a:srgbClr>
                </a:solidFill>
                <a:ea typeface="+mn-lt"/>
                <a:cs typeface="+mn-lt"/>
              </a:rPr>
              <a:t>[</a:t>
            </a:r>
            <a:r>
              <a:rPr lang="en-US" dirty="0" err="1">
                <a:solidFill>
                  <a:srgbClr val="FFFFFF">
                    <a:alpha val="70000"/>
                  </a:srgbClr>
                </a:solidFill>
                <a:ea typeface="+mn-lt"/>
                <a:cs typeface="+mn-lt"/>
              </a:rPr>
              <a:t>i</a:t>
            </a:r>
            <a:r>
              <a:rPr lang="en-US" dirty="0">
                <a:solidFill>
                  <a:srgbClr val="FFFFFF">
                    <a:alpha val="70000"/>
                  </a:srgbClr>
                </a:solidFill>
                <a:ea typeface="+mn-lt"/>
                <a:cs typeface="+mn-lt"/>
              </a:rPr>
              <a:t>][j] = 0;</a:t>
            </a:r>
            <a:endParaRPr lang="en-US" dirty="0"/>
          </a:p>
          <a:p>
            <a:pPr>
              <a:buNone/>
            </a:pPr>
            <a:r>
              <a:rPr lang="en-US" dirty="0">
                <a:solidFill>
                  <a:srgbClr val="FFFFFF">
                    <a:alpha val="70000"/>
                  </a:srgbClr>
                </a:solidFill>
                <a:ea typeface="+mn-lt"/>
                <a:cs typeface="+mn-lt"/>
              </a:rPr>
              <a:t>}</a:t>
            </a:r>
            <a:endParaRPr lang="en-US" dirty="0"/>
          </a:p>
          <a:p>
            <a:pPr marL="0" indent="0">
              <a:buNone/>
            </a:pPr>
            <a:endParaRPr lang="en-US" dirty="0">
              <a:solidFill>
                <a:srgbClr val="FFFFFF">
                  <a:alpha val="70000"/>
                </a:srgbClr>
              </a:solidFill>
            </a:endParaRPr>
          </a:p>
        </p:txBody>
      </p:sp>
      <p:sp>
        <p:nvSpPr>
          <p:cNvPr id="4" name="Content Placeholder 3">
            <a:extLst>
              <a:ext uri="{FF2B5EF4-FFF2-40B4-BE49-F238E27FC236}">
                <a16:creationId xmlns:a16="http://schemas.microsoft.com/office/drawing/2014/main" id="{BEECA7F5-C545-29F5-949B-B6242B4530E3}"/>
              </a:ext>
            </a:extLst>
          </p:cNvPr>
          <p:cNvSpPr>
            <a:spLocks noGrp="1"/>
          </p:cNvSpPr>
          <p:nvPr>
            <p:ph sz="half" idx="2"/>
          </p:nvPr>
        </p:nvSpPr>
        <p:spPr>
          <a:xfrm>
            <a:off x="4945379" y="56028"/>
            <a:ext cx="2461710" cy="6768353"/>
          </a:xfrm>
        </p:spPr>
        <p:txBody>
          <a:bodyPr vert="horz" lIns="91440" tIns="45720" rIns="91440" bIns="45720" rtlCol="0" anchor="t">
            <a:normAutofit fontScale="25000" lnSpcReduction="20000"/>
          </a:bodyPr>
          <a:lstStyle/>
          <a:p>
            <a:pPr>
              <a:buNone/>
            </a:pPr>
            <a:r>
              <a:rPr lang="en-US" dirty="0">
                <a:ea typeface="+mn-lt"/>
                <a:cs typeface="+mn-lt"/>
              </a:rPr>
              <a:t>}</a:t>
            </a:r>
            <a:endParaRPr lang="en-US" dirty="0"/>
          </a:p>
          <a:p>
            <a:pPr>
              <a:buNone/>
            </a:pPr>
            <a:r>
              <a:rPr lang="en-US" dirty="0">
                <a:ea typeface="+mn-lt"/>
                <a:cs typeface="+mn-lt"/>
              </a:rPr>
              <a:t>// setting up MST as adjacency matrix</a:t>
            </a:r>
            <a:endParaRPr lang="en-US" dirty="0"/>
          </a:p>
          <a:p>
            <a:pPr>
              <a:buNone/>
            </a:pPr>
            <a:r>
              <a:rPr lang="en-US" dirty="0">
                <a:ea typeface="+mn-lt"/>
                <a:cs typeface="+mn-lt"/>
              </a:rPr>
              <a:t>for(int </a:t>
            </a:r>
            <a:r>
              <a:rPr lang="en-US" dirty="0" err="1">
                <a:ea typeface="+mn-lt"/>
                <a:cs typeface="+mn-lt"/>
              </a:rPr>
              <a:t>i</a:t>
            </a:r>
            <a:r>
              <a:rPr lang="en-US" dirty="0">
                <a:ea typeface="+mn-lt"/>
                <a:cs typeface="+mn-lt"/>
              </a:rPr>
              <a:t>=0;i&lt;</a:t>
            </a:r>
            <a:r>
              <a:rPr lang="en-US" dirty="0" err="1">
                <a:ea typeface="+mn-lt"/>
                <a:cs typeface="+mn-lt"/>
              </a:rPr>
              <a:t>v.size</a:t>
            </a:r>
            <a:r>
              <a:rPr lang="en-US" dirty="0">
                <a:ea typeface="+mn-lt"/>
                <a:cs typeface="+mn-lt"/>
              </a:rPr>
              <a:t>();</a:t>
            </a:r>
            <a:r>
              <a:rPr lang="en-US" dirty="0" err="1">
                <a:ea typeface="+mn-lt"/>
                <a:cs typeface="+mn-lt"/>
              </a:rPr>
              <a:t>i</a:t>
            </a:r>
            <a:r>
              <a:rPr lang="en-US" dirty="0">
                <a:ea typeface="+mn-lt"/>
                <a:cs typeface="+mn-lt"/>
              </a:rPr>
              <a:t>++)</a:t>
            </a:r>
            <a:endParaRPr lang="en-US" dirty="0"/>
          </a:p>
          <a:p>
            <a:pPr>
              <a:buNone/>
            </a:pPr>
            <a:r>
              <a:rPr lang="en-US" dirty="0">
                <a:ea typeface="+mn-lt"/>
                <a:cs typeface="+mn-lt"/>
              </a:rPr>
              <a:t>{</a:t>
            </a:r>
            <a:endParaRPr lang="en-US" dirty="0"/>
          </a:p>
          <a:p>
            <a:pPr>
              <a:buNone/>
            </a:pPr>
            <a:r>
              <a:rPr lang="en-US" dirty="0">
                <a:ea typeface="+mn-lt"/>
                <a:cs typeface="+mn-lt"/>
              </a:rPr>
              <a:t>int </a:t>
            </a:r>
            <a:r>
              <a:rPr lang="en-US" dirty="0" err="1">
                <a:ea typeface="+mn-lt"/>
                <a:cs typeface="+mn-lt"/>
              </a:rPr>
              <a:t>first_node</a:t>
            </a:r>
            <a:r>
              <a:rPr lang="en-US" dirty="0">
                <a:ea typeface="+mn-lt"/>
                <a:cs typeface="+mn-lt"/>
              </a:rPr>
              <a:t> = v[</a:t>
            </a:r>
            <a:r>
              <a:rPr lang="en-US" dirty="0" err="1">
                <a:ea typeface="+mn-lt"/>
                <a:cs typeface="+mn-lt"/>
              </a:rPr>
              <a:t>i</a:t>
            </a:r>
            <a:r>
              <a:rPr lang="en-US" dirty="0">
                <a:ea typeface="+mn-lt"/>
                <a:cs typeface="+mn-lt"/>
              </a:rPr>
              <a:t>][0]; int</a:t>
            </a:r>
            <a:endParaRPr lang="en-US" dirty="0"/>
          </a:p>
          <a:p>
            <a:pPr>
              <a:buNone/>
            </a:pPr>
            <a:r>
              <a:rPr lang="en-US" dirty="0" err="1">
                <a:ea typeface="+mn-lt"/>
                <a:cs typeface="+mn-lt"/>
              </a:rPr>
              <a:t>second_node</a:t>
            </a:r>
            <a:r>
              <a:rPr lang="en-US" dirty="0">
                <a:ea typeface="+mn-lt"/>
                <a:cs typeface="+mn-lt"/>
              </a:rPr>
              <a:t> = v[</a:t>
            </a:r>
            <a:r>
              <a:rPr lang="en-US" dirty="0" err="1">
                <a:ea typeface="+mn-lt"/>
                <a:cs typeface="+mn-lt"/>
              </a:rPr>
              <a:t>i</a:t>
            </a:r>
            <a:r>
              <a:rPr lang="en-US" dirty="0">
                <a:ea typeface="+mn-lt"/>
                <a:cs typeface="+mn-lt"/>
              </a:rPr>
              <a:t>][1];</a:t>
            </a:r>
            <a:endParaRPr lang="en-US" dirty="0"/>
          </a:p>
          <a:p>
            <a:pPr>
              <a:buNone/>
            </a:pPr>
            <a:r>
              <a:rPr lang="en-US" dirty="0" err="1">
                <a:ea typeface="+mn-lt"/>
                <a:cs typeface="+mn-lt"/>
              </a:rPr>
              <a:t>edges_list</a:t>
            </a:r>
            <a:r>
              <a:rPr lang="en-US" dirty="0">
                <a:ea typeface="+mn-lt"/>
                <a:cs typeface="+mn-lt"/>
              </a:rPr>
              <a:t>[</a:t>
            </a:r>
            <a:r>
              <a:rPr lang="en-US" dirty="0" err="1">
                <a:ea typeface="+mn-lt"/>
                <a:cs typeface="+mn-lt"/>
              </a:rPr>
              <a:t>first_node</a:t>
            </a:r>
            <a:r>
              <a:rPr lang="en-US" dirty="0">
                <a:ea typeface="+mn-lt"/>
                <a:cs typeface="+mn-lt"/>
              </a:rPr>
              <a:t>][</a:t>
            </a:r>
            <a:r>
              <a:rPr lang="en-US" dirty="0" err="1">
                <a:ea typeface="+mn-lt"/>
                <a:cs typeface="+mn-lt"/>
              </a:rPr>
              <a:t>second_node</a:t>
            </a:r>
            <a:r>
              <a:rPr lang="en-US" dirty="0">
                <a:ea typeface="+mn-lt"/>
                <a:cs typeface="+mn-lt"/>
              </a:rPr>
              <a:t>]</a:t>
            </a:r>
            <a:endParaRPr lang="en-US" dirty="0"/>
          </a:p>
          <a:p>
            <a:pPr>
              <a:buNone/>
            </a:pPr>
            <a:r>
              <a:rPr lang="en-US" dirty="0">
                <a:ea typeface="+mn-lt"/>
                <a:cs typeface="+mn-lt"/>
              </a:rPr>
              <a:t>= 1;</a:t>
            </a:r>
            <a:endParaRPr lang="en-US" dirty="0"/>
          </a:p>
          <a:p>
            <a:pPr>
              <a:buNone/>
            </a:pPr>
            <a:r>
              <a:rPr lang="en-US" dirty="0" err="1">
                <a:ea typeface="+mn-lt"/>
                <a:cs typeface="+mn-lt"/>
              </a:rPr>
              <a:t>edges_list</a:t>
            </a:r>
            <a:r>
              <a:rPr lang="en-US" dirty="0">
                <a:ea typeface="+mn-lt"/>
                <a:cs typeface="+mn-lt"/>
              </a:rPr>
              <a:t>[</a:t>
            </a:r>
            <a:r>
              <a:rPr lang="en-US" dirty="0" err="1">
                <a:ea typeface="+mn-lt"/>
                <a:cs typeface="+mn-lt"/>
              </a:rPr>
              <a:t>second_node</a:t>
            </a:r>
            <a:r>
              <a:rPr lang="en-US" dirty="0">
                <a:ea typeface="+mn-lt"/>
                <a:cs typeface="+mn-lt"/>
              </a:rPr>
              <a:t>][</a:t>
            </a:r>
            <a:r>
              <a:rPr lang="en-US" dirty="0" err="1">
                <a:ea typeface="+mn-lt"/>
                <a:cs typeface="+mn-lt"/>
              </a:rPr>
              <a:t>first_node</a:t>
            </a:r>
            <a:r>
              <a:rPr lang="en-US" dirty="0">
                <a:ea typeface="+mn-lt"/>
                <a:cs typeface="+mn-lt"/>
              </a:rPr>
              <a:t>] =</a:t>
            </a:r>
            <a:endParaRPr lang="en-US" dirty="0"/>
          </a:p>
          <a:p>
            <a:pPr>
              <a:buNone/>
            </a:pPr>
            <a:r>
              <a:rPr lang="en-US" dirty="0">
                <a:ea typeface="+mn-lt"/>
                <a:cs typeface="+mn-lt"/>
              </a:rPr>
              <a:t>1; }</a:t>
            </a:r>
            <a:endParaRPr lang="en-US" dirty="0"/>
          </a:p>
          <a:p>
            <a:pPr>
              <a:buNone/>
            </a:pPr>
            <a:r>
              <a:rPr lang="en-US" dirty="0">
                <a:ea typeface="+mn-lt"/>
                <a:cs typeface="+mn-lt"/>
              </a:rPr>
              <a:t>// a checker function for the DFS</a:t>
            </a:r>
            <a:endParaRPr lang="en-US" dirty="0"/>
          </a:p>
          <a:p>
            <a:pPr>
              <a:buNone/>
            </a:pPr>
            <a:r>
              <a:rPr lang="en-US" dirty="0">
                <a:ea typeface="+mn-lt"/>
                <a:cs typeface="+mn-lt"/>
              </a:rPr>
              <a:t>bool* </a:t>
            </a:r>
            <a:r>
              <a:rPr lang="en-US" dirty="0" err="1">
                <a:ea typeface="+mn-lt"/>
                <a:cs typeface="+mn-lt"/>
              </a:rPr>
              <a:t>visited_nodes</a:t>
            </a:r>
            <a:r>
              <a:rPr lang="en-US" dirty="0">
                <a:ea typeface="+mn-lt"/>
                <a:cs typeface="+mn-lt"/>
              </a:rPr>
              <a:t> = new bool[V];</a:t>
            </a:r>
            <a:endParaRPr lang="en-US" dirty="0"/>
          </a:p>
          <a:p>
            <a:pPr>
              <a:buNone/>
            </a:pPr>
            <a:r>
              <a:rPr lang="en-US" dirty="0">
                <a:ea typeface="+mn-lt"/>
                <a:cs typeface="+mn-lt"/>
              </a:rPr>
              <a:t>for(int </a:t>
            </a:r>
            <a:r>
              <a:rPr lang="en-US" dirty="0" err="1">
                <a:ea typeface="+mn-lt"/>
                <a:cs typeface="+mn-lt"/>
              </a:rPr>
              <a:t>i</a:t>
            </a:r>
            <a:r>
              <a:rPr lang="en-US" dirty="0">
                <a:ea typeface="+mn-lt"/>
                <a:cs typeface="+mn-lt"/>
              </a:rPr>
              <a:t>=0;i&lt;</a:t>
            </a:r>
            <a:r>
              <a:rPr lang="en-US" dirty="0" err="1">
                <a:ea typeface="+mn-lt"/>
                <a:cs typeface="+mn-lt"/>
              </a:rPr>
              <a:t>V;i</a:t>
            </a:r>
            <a:r>
              <a:rPr lang="en-US" dirty="0">
                <a:ea typeface="+mn-lt"/>
                <a:cs typeface="+mn-lt"/>
              </a:rPr>
              <a:t>++)</a:t>
            </a:r>
            <a:endParaRPr lang="en-US" dirty="0"/>
          </a:p>
          <a:p>
            <a:pPr>
              <a:buNone/>
            </a:pPr>
            <a:r>
              <a:rPr lang="en-US" dirty="0">
                <a:ea typeface="+mn-lt"/>
                <a:cs typeface="+mn-lt"/>
              </a:rPr>
              <a:t>{</a:t>
            </a:r>
            <a:endParaRPr lang="en-US" dirty="0"/>
          </a:p>
          <a:p>
            <a:pPr>
              <a:buNone/>
            </a:pPr>
            <a:r>
              <a:rPr lang="en-US" dirty="0">
                <a:ea typeface="+mn-lt"/>
                <a:cs typeface="+mn-lt"/>
              </a:rPr>
              <a:t>bool </a:t>
            </a:r>
            <a:r>
              <a:rPr lang="en-US" dirty="0" err="1">
                <a:ea typeface="+mn-lt"/>
                <a:cs typeface="+mn-lt"/>
              </a:rPr>
              <a:t>visited_node</a:t>
            </a:r>
            <a:r>
              <a:rPr lang="en-US" dirty="0">
                <a:ea typeface="+mn-lt"/>
                <a:cs typeface="+mn-lt"/>
              </a:rPr>
              <a:t>;</a:t>
            </a:r>
            <a:endParaRPr lang="en-US" dirty="0"/>
          </a:p>
          <a:p>
            <a:pPr>
              <a:buNone/>
            </a:pPr>
            <a:r>
              <a:rPr lang="en-US" dirty="0" err="1">
                <a:ea typeface="+mn-lt"/>
                <a:cs typeface="+mn-lt"/>
              </a:rPr>
              <a:t>visited_nodes</a:t>
            </a:r>
            <a:r>
              <a:rPr lang="en-US" dirty="0">
                <a:ea typeface="+mn-lt"/>
                <a:cs typeface="+mn-lt"/>
              </a:rPr>
              <a:t>[</a:t>
            </a:r>
            <a:r>
              <a:rPr lang="en-US" dirty="0" err="1">
                <a:ea typeface="+mn-lt"/>
                <a:cs typeface="+mn-lt"/>
              </a:rPr>
              <a:t>i</a:t>
            </a:r>
            <a:r>
              <a:rPr lang="en-US" dirty="0">
                <a:ea typeface="+mn-lt"/>
                <a:cs typeface="+mn-lt"/>
              </a:rPr>
              <a:t>] = false;</a:t>
            </a:r>
            <a:endParaRPr lang="en-US" dirty="0"/>
          </a:p>
          <a:p>
            <a:pPr>
              <a:buNone/>
            </a:pPr>
            <a:r>
              <a:rPr lang="en-US" dirty="0">
                <a:ea typeface="+mn-lt"/>
                <a:cs typeface="+mn-lt"/>
              </a:rPr>
              <a:t>}</a:t>
            </a:r>
            <a:endParaRPr lang="en-US" dirty="0"/>
          </a:p>
          <a:p>
            <a:pPr>
              <a:buNone/>
            </a:pPr>
            <a:r>
              <a:rPr lang="en-US" dirty="0">
                <a:ea typeface="+mn-lt"/>
                <a:cs typeface="+mn-lt"/>
              </a:rPr>
              <a:t>//performing DFS</a:t>
            </a:r>
            <a:endParaRPr lang="en-US" dirty="0"/>
          </a:p>
          <a:p>
            <a:pPr>
              <a:buNone/>
            </a:pPr>
            <a:r>
              <a:rPr lang="en-US" dirty="0">
                <a:ea typeface="+mn-lt"/>
                <a:cs typeface="+mn-lt"/>
              </a:rPr>
              <a:t>DFS(edges_list,V,0,visited_nodes);</a:t>
            </a:r>
            <a:endParaRPr lang="en-US" dirty="0"/>
          </a:p>
          <a:p>
            <a:pPr>
              <a:buNone/>
            </a:pPr>
            <a:r>
              <a:rPr lang="en-US" dirty="0">
                <a:ea typeface="+mn-lt"/>
                <a:cs typeface="+mn-lt"/>
              </a:rPr>
              <a:t>// adding the source node to the</a:t>
            </a:r>
            <a:endParaRPr lang="en-US" dirty="0"/>
          </a:p>
          <a:p>
            <a:pPr>
              <a:buNone/>
            </a:pPr>
            <a:r>
              <a:rPr lang="en-US" dirty="0">
                <a:ea typeface="+mn-lt"/>
                <a:cs typeface="+mn-lt"/>
              </a:rPr>
              <a:t>path</a:t>
            </a:r>
            <a:endParaRPr lang="en-US" dirty="0"/>
          </a:p>
          <a:p>
            <a:pPr>
              <a:buNone/>
            </a:pPr>
            <a:r>
              <a:rPr lang="en-US" dirty="0" err="1">
                <a:ea typeface="+mn-lt"/>
                <a:cs typeface="+mn-lt"/>
              </a:rPr>
              <a:t>final_ans.push_back</a:t>
            </a:r>
            <a:r>
              <a:rPr lang="en-US" dirty="0">
                <a:ea typeface="+mn-lt"/>
                <a:cs typeface="+mn-lt"/>
              </a:rPr>
              <a:t>(</a:t>
            </a:r>
            <a:r>
              <a:rPr lang="en-US" dirty="0" err="1">
                <a:ea typeface="+mn-lt"/>
                <a:cs typeface="+mn-lt"/>
              </a:rPr>
              <a:t>final_ans</a:t>
            </a:r>
            <a:r>
              <a:rPr lang="en-US" dirty="0">
                <a:ea typeface="+mn-lt"/>
                <a:cs typeface="+mn-lt"/>
              </a:rPr>
              <a:t>[0]);</a:t>
            </a:r>
            <a:endParaRPr lang="en-US" dirty="0"/>
          </a:p>
          <a:p>
            <a:pPr>
              <a:buNone/>
            </a:pPr>
            <a:r>
              <a:rPr lang="en-US" dirty="0">
                <a:ea typeface="+mn-lt"/>
                <a:cs typeface="+mn-lt"/>
              </a:rPr>
              <a:t>// printing the path</a:t>
            </a:r>
            <a:endParaRPr lang="en-US" dirty="0"/>
          </a:p>
          <a:p>
            <a:pPr>
              <a:buNone/>
            </a:pPr>
            <a:r>
              <a:rPr lang="en-US" dirty="0" err="1">
                <a:ea typeface="+mn-lt"/>
                <a:cs typeface="+mn-lt"/>
              </a:rPr>
              <a:t>cout</a:t>
            </a:r>
            <a:r>
              <a:rPr lang="en-US" dirty="0">
                <a:ea typeface="+mn-lt"/>
                <a:cs typeface="+mn-lt"/>
              </a:rPr>
              <a:t>&lt;&lt;"</a:t>
            </a:r>
            <a:r>
              <a:rPr lang="en-US" dirty="0" err="1">
                <a:ea typeface="+mn-lt"/>
                <a:cs typeface="+mn-lt"/>
              </a:rPr>
              <a:t>Optmial</a:t>
            </a:r>
            <a:r>
              <a:rPr lang="en-US" dirty="0">
                <a:ea typeface="+mn-lt"/>
                <a:cs typeface="+mn-lt"/>
              </a:rPr>
              <a:t> Path to travel: ";</a:t>
            </a:r>
            <a:endParaRPr lang="en-US" dirty="0"/>
          </a:p>
          <a:p>
            <a:pPr>
              <a:buNone/>
            </a:pPr>
            <a:r>
              <a:rPr lang="en-US" dirty="0">
                <a:ea typeface="+mn-lt"/>
                <a:cs typeface="+mn-lt"/>
              </a:rPr>
              <a:t>for(int </a:t>
            </a:r>
            <a:r>
              <a:rPr lang="en-US" dirty="0" err="1">
                <a:ea typeface="+mn-lt"/>
                <a:cs typeface="+mn-lt"/>
              </a:rPr>
              <a:t>i</a:t>
            </a:r>
            <a:r>
              <a:rPr lang="en-US" dirty="0">
                <a:ea typeface="+mn-lt"/>
                <a:cs typeface="+mn-lt"/>
              </a:rPr>
              <a:t>=0;i&lt;</a:t>
            </a:r>
            <a:r>
              <a:rPr lang="en-US" dirty="0" err="1">
                <a:ea typeface="+mn-lt"/>
                <a:cs typeface="+mn-lt"/>
              </a:rPr>
              <a:t>final_ans.size</a:t>
            </a:r>
            <a:r>
              <a:rPr lang="en-US" dirty="0">
                <a:ea typeface="+mn-lt"/>
                <a:cs typeface="+mn-lt"/>
              </a:rPr>
              <a:t>();</a:t>
            </a:r>
            <a:r>
              <a:rPr lang="en-US" dirty="0" err="1">
                <a:ea typeface="+mn-lt"/>
                <a:cs typeface="+mn-lt"/>
              </a:rPr>
              <a:t>i</a:t>
            </a:r>
            <a:r>
              <a:rPr lang="en-US" dirty="0">
                <a:ea typeface="+mn-lt"/>
                <a:cs typeface="+mn-lt"/>
              </a:rPr>
              <a:t>++){</a:t>
            </a:r>
            <a:endParaRPr lang="en-US" dirty="0"/>
          </a:p>
          <a:p>
            <a:pPr>
              <a:buNone/>
            </a:pPr>
            <a:r>
              <a:rPr lang="en-US" dirty="0" err="1">
                <a:ea typeface="+mn-lt"/>
                <a:cs typeface="+mn-lt"/>
              </a:rPr>
              <a:t>cout</a:t>
            </a:r>
            <a:r>
              <a:rPr lang="en-US" dirty="0">
                <a:ea typeface="+mn-lt"/>
                <a:cs typeface="+mn-lt"/>
              </a:rPr>
              <a:t> &lt;&lt; </a:t>
            </a:r>
            <a:r>
              <a:rPr lang="en-US" dirty="0" err="1">
                <a:ea typeface="+mn-lt"/>
                <a:cs typeface="+mn-lt"/>
              </a:rPr>
              <a:t>final_ans</a:t>
            </a:r>
            <a:r>
              <a:rPr lang="en-US" dirty="0">
                <a:ea typeface="+mn-lt"/>
                <a:cs typeface="+mn-lt"/>
              </a:rPr>
              <a:t>[</a:t>
            </a:r>
            <a:r>
              <a:rPr lang="en-US" dirty="0" err="1">
                <a:ea typeface="+mn-lt"/>
                <a:cs typeface="+mn-lt"/>
              </a:rPr>
              <a:t>i</a:t>
            </a:r>
            <a:r>
              <a:rPr lang="en-US" dirty="0">
                <a:ea typeface="+mn-lt"/>
                <a:cs typeface="+mn-lt"/>
              </a:rPr>
              <a:t>] &lt;&lt; "-";}</a:t>
            </a:r>
            <a:endParaRPr lang="en-US" dirty="0"/>
          </a:p>
          <a:p>
            <a:pPr>
              <a:buNone/>
            </a:pPr>
            <a:r>
              <a:rPr lang="en-US" dirty="0">
                <a:ea typeface="+mn-lt"/>
                <a:cs typeface="+mn-lt"/>
              </a:rPr>
              <a:t>return 0;</a:t>
            </a:r>
            <a:endParaRPr lang="en-US" dirty="0"/>
          </a:p>
          <a:p>
            <a:pPr marL="0" indent="0">
              <a:buNone/>
            </a:pPr>
            <a:r>
              <a:rPr lang="en-US" dirty="0">
                <a:ea typeface="+mn-lt"/>
                <a:cs typeface="+mn-lt"/>
              </a:rPr>
              <a:t>}</a:t>
            </a:r>
            <a:endParaRPr lang="en-US" dirty="0"/>
          </a:p>
        </p:txBody>
      </p:sp>
    </p:spTree>
    <p:extLst>
      <p:ext uri="{BB962C8B-B14F-4D97-AF65-F5344CB8AC3E}">
        <p14:creationId xmlns:p14="http://schemas.microsoft.com/office/powerpoint/2010/main" val="271141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germany with black text&#10;&#10;Description automatically generated">
            <a:extLst>
              <a:ext uri="{FF2B5EF4-FFF2-40B4-BE49-F238E27FC236}">
                <a16:creationId xmlns:a16="http://schemas.microsoft.com/office/drawing/2014/main" id="{B739E2DB-8B83-09B5-EF03-36F0CF1C0B4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45" b="3"/>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9" name="Freeform: Shape 18">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p:cNvSpPr>
            <a:spLocks noGrp="1"/>
          </p:cNvSpPr>
          <p:nvPr>
            <p:ph idx="1"/>
          </p:nvPr>
        </p:nvSpPr>
        <p:spPr>
          <a:xfrm>
            <a:off x="5972735" y="1109382"/>
            <a:ext cx="5334000" cy="5244353"/>
          </a:xfrm>
        </p:spPr>
        <p:txBody>
          <a:bodyPr vert="horz" lIns="91440" tIns="45720" rIns="91440" bIns="45720" rtlCol="0" anchor="t">
            <a:noAutofit/>
          </a:bodyPr>
          <a:lstStyle/>
          <a:p>
            <a:pPr>
              <a:buNone/>
            </a:pPr>
            <a:r>
              <a:rPr lang="en-US" sz="1800" dirty="0">
                <a:solidFill>
                  <a:schemeClr val="tx1"/>
                </a:solidFill>
                <a:latin typeface="Gabriola"/>
                <a:ea typeface="+mn-lt"/>
                <a:cs typeface="+mn-lt"/>
              </a:rPr>
              <a:t>Google Maps can address a problem similar to the Traveling Salesman </a:t>
            </a:r>
          </a:p>
          <a:p>
            <a:pPr>
              <a:buNone/>
            </a:pPr>
            <a:r>
              <a:rPr lang="en-US" sz="1800" dirty="0">
                <a:solidFill>
                  <a:schemeClr val="tx1"/>
                </a:solidFill>
                <a:latin typeface="Gabriola"/>
                <a:ea typeface="+mn-lt"/>
                <a:cs typeface="+mn-lt"/>
              </a:rPr>
              <a:t>Problem (TSP) by using its Directions API, which includes an option </a:t>
            </a:r>
          </a:p>
          <a:p>
            <a:pPr>
              <a:buNone/>
            </a:pPr>
            <a:r>
              <a:rPr lang="en-US" sz="1800" dirty="0">
                <a:solidFill>
                  <a:schemeClr val="tx1"/>
                </a:solidFill>
                <a:latin typeface="Gabriola"/>
                <a:ea typeface="+mn-lt"/>
                <a:cs typeface="+mn-lt"/>
              </a:rPr>
              <a:t>called (</a:t>
            </a:r>
            <a:r>
              <a:rPr lang="en-US" sz="1800" dirty="0" err="1">
                <a:solidFill>
                  <a:schemeClr val="tx1"/>
                </a:solidFill>
                <a:latin typeface="Gabriola"/>
              </a:rPr>
              <a:t>optimizeWaypoints</a:t>
            </a:r>
            <a:r>
              <a:rPr lang="en-US" sz="1800" dirty="0">
                <a:solidFill>
                  <a:schemeClr val="tx1"/>
                </a:solidFill>
                <a:latin typeface="Gabriola"/>
                <a:ea typeface="+mn-lt"/>
                <a:cs typeface="+mn-lt"/>
              </a:rPr>
              <a:t>). This feature attempts to reorder waypoints </a:t>
            </a:r>
          </a:p>
          <a:p>
            <a:pPr>
              <a:buNone/>
            </a:pPr>
            <a:r>
              <a:rPr lang="en-US" sz="1800" dirty="0">
                <a:solidFill>
                  <a:schemeClr val="tx1"/>
                </a:solidFill>
                <a:latin typeface="Gabriola"/>
                <a:ea typeface="+mn-lt"/>
                <a:cs typeface="+mn-lt"/>
              </a:rPr>
              <a:t>for  the most efficient route, which is a practical application of TSP </a:t>
            </a:r>
          </a:p>
          <a:p>
            <a:pPr>
              <a:buNone/>
            </a:pPr>
            <a:r>
              <a:rPr lang="en-US" sz="1800" dirty="0">
                <a:solidFill>
                  <a:schemeClr val="tx1"/>
                </a:solidFill>
                <a:latin typeface="Gabriola"/>
                <a:ea typeface="+mn-lt"/>
                <a:cs typeface="+mn-lt"/>
              </a:rPr>
              <a:t>principles.</a:t>
            </a:r>
            <a:endParaRPr lang="en-US" sz="1800">
              <a:solidFill>
                <a:schemeClr val="tx1"/>
              </a:solidFill>
              <a:latin typeface="Gabriola"/>
            </a:endParaRPr>
          </a:p>
          <a:p>
            <a:pPr>
              <a:buNone/>
            </a:pPr>
            <a:r>
              <a:rPr lang="en-US" sz="1800" dirty="0">
                <a:solidFill>
                  <a:schemeClr val="tx1"/>
                </a:solidFill>
                <a:latin typeface="Gabriola"/>
                <a:ea typeface="+mn-lt"/>
                <a:cs typeface="+mn-lt"/>
              </a:rPr>
              <a:t>For more complex routing problems, Google offers OR-Tools, an open</a:t>
            </a:r>
            <a:endParaRPr lang="en-US" sz="1800">
              <a:solidFill>
                <a:schemeClr val="tx1"/>
              </a:solidFill>
              <a:latin typeface="Gabriola"/>
              <a:ea typeface="+mn-lt"/>
              <a:cs typeface="+mn-lt"/>
              <a:hlinkClick r:id="" action="ppaction://noaction">
                <a:extLst>
                  <a:ext uri="{A12FA001-AC4F-418D-AE19-62706E023703}">
                    <ahyp:hlinkClr xmlns:ahyp="http://schemas.microsoft.com/office/drawing/2018/hyperlinkcolor" val="tx"/>
                  </a:ext>
                </a:extLst>
              </a:hlinkClick>
            </a:endParaRPr>
          </a:p>
          <a:p>
            <a:pPr>
              <a:buNone/>
            </a:pPr>
            <a:r>
              <a:rPr lang="en-US" sz="1800" dirty="0">
                <a:solidFill>
                  <a:schemeClr val="tx1"/>
                </a:solidFill>
                <a:latin typeface="Gabriola"/>
                <a:ea typeface="+mn-lt"/>
                <a:cs typeface="+mn-lt"/>
              </a:rPr>
              <a:t>source suite of optimization tools that includes solvers for various</a:t>
            </a:r>
            <a:endParaRPr lang="en-US" sz="1800">
              <a:solidFill>
                <a:schemeClr val="tx1"/>
              </a:solidFill>
              <a:latin typeface="Gabriola"/>
              <a:ea typeface="+mn-lt"/>
              <a:cs typeface="+mn-lt"/>
              <a:hlinkClick r:id="" action="ppaction://noaction">
                <a:extLst>
                  <a:ext uri="{A12FA001-AC4F-418D-AE19-62706E023703}">
                    <ahyp:hlinkClr xmlns:ahyp="http://schemas.microsoft.com/office/drawing/2018/hyperlinkcolor" val="tx"/>
                  </a:ext>
                </a:extLst>
              </a:hlinkClick>
            </a:endParaRPr>
          </a:p>
          <a:p>
            <a:pPr>
              <a:buNone/>
            </a:pPr>
            <a:r>
              <a:rPr lang="en-US" sz="1800" dirty="0">
                <a:solidFill>
                  <a:schemeClr val="tx1"/>
                </a:solidFill>
                <a:latin typeface="Gabriola"/>
                <a:ea typeface="+mn-lt"/>
                <a:cs typeface="+mn-lt"/>
              </a:rPr>
              <a:t>problems, including TSP. OR-Tools can handle both symmetric (where the </a:t>
            </a:r>
            <a:endParaRPr lang="en-US" sz="1800">
              <a:solidFill>
                <a:schemeClr val="tx1"/>
              </a:solidFill>
              <a:latin typeface="Gabriola"/>
              <a:ea typeface="+mn-lt"/>
              <a:cs typeface="+mn-lt"/>
              <a:hlinkClick r:id="" action="ppaction://noaction">
                <a:extLst>
                  <a:ext uri="{A12FA001-AC4F-418D-AE19-62706E023703}">
                    <ahyp:hlinkClr xmlns:ahyp="http://schemas.microsoft.com/office/drawing/2018/hyperlinkcolor" val="tx"/>
                  </a:ext>
                </a:extLst>
              </a:hlinkClick>
            </a:endParaRPr>
          </a:p>
          <a:p>
            <a:pPr>
              <a:buNone/>
            </a:pPr>
            <a:r>
              <a:rPr lang="en-US" sz="1800" dirty="0">
                <a:solidFill>
                  <a:schemeClr val="tx1"/>
                </a:solidFill>
                <a:latin typeface="Gabriola"/>
                <a:ea typeface="+mn-lt"/>
                <a:cs typeface="+mn-lt"/>
              </a:rPr>
              <a:t>distance from A to B is the same as from B to A) and asymmetric travel </a:t>
            </a:r>
            <a:endParaRPr lang="en-US" sz="1800">
              <a:solidFill>
                <a:schemeClr val="tx1"/>
              </a:solidFill>
              <a:latin typeface="Gabriola"/>
              <a:ea typeface="+mn-lt"/>
              <a:cs typeface="+mn-lt"/>
              <a:hlinkClick r:id="" action="ppaction://noaction">
                <a:extLst>
                  <a:ext uri="{A12FA001-AC4F-418D-AE19-62706E023703}">
                    <ahyp:hlinkClr xmlns:ahyp="http://schemas.microsoft.com/office/drawing/2018/hyperlinkcolor" val="tx"/>
                  </a:ext>
                </a:extLst>
              </a:hlinkClick>
            </a:endParaRPr>
          </a:p>
          <a:p>
            <a:pPr>
              <a:buNone/>
            </a:pPr>
            <a:r>
              <a:rPr lang="en-US" sz="1800" dirty="0">
                <a:solidFill>
                  <a:schemeClr val="tx1"/>
                </a:solidFill>
                <a:latin typeface="Gabriola"/>
                <a:ea typeface="+mn-lt"/>
                <a:cs typeface="+mn-lt"/>
              </a:rPr>
              <a:t>scenarios. </a:t>
            </a:r>
            <a:r>
              <a:rPr lang="en-US" sz="1800" dirty="0">
                <a:solidFill>
                  <a:schemeClr val="tx1"/>
                </a:solidFill>
                <a:latin typeface="Gabriola"/>
                <a:ea typeface="+mn-lt"/>
                <a:cs typeface="+mn-lt"/>
                <a:hlinkClick r:id="rId4">
                  <a:extLst>
                    <a:ext uri="{A12FA001-AC4F-418D-AE19-62706E023703}">
                      <ahyp:hlinkClr xmlns:ahyp="http://schemas.microsoft.com/office/drawing/2018/hyperlinkcolor" val="tx"/>
                    </a:ext>
                  </a:extLst>
                </a:hlinkClick>
              </a:rPr>
              <a:t>It can also manage more complex versions of TSP, like those </a:t>
            </a:r>
            <a:endParaRPr lang="en-US" sz="1800">
              <a:solidFill>
                <a:schemeClr val="tx1"/>
              </a:solidFill>
              <a:latin typeface="Gabriola"/>
              <a:ea typeface="+mn-lt"/>
              <a:cs typeface="+mn-lt"/>
              <a:hlinkClick r:id="" action="ppaction://noaction">
                <a:extLst>
                  <a:ext uri="{A12FA001-AC4F-418D-AE19-62706E023703}">
                    <ahyp:hlinkClr xmlns:ahyp="http://schemas.microsoft.com/office/drawing/2018/hyperlinkcolor" val="tx"/>
                  </a:ext>
                </a:extLst>
              </a:hlinkClick>
            </a:endParaRPr>
          </a:p>
          <a:p>
            <a:pPr>
              <a:buNone/>
            </a:pPr>
            <a:r>
              <a:rPr lang="en-US" sz="1800" dirty="0">
                <a:solidFill>
                  <a:schemeClr val="tx1"/>
                </a:solidFill>
                <a:latin typeface="Gabriola"/>
                <a:ea typeface="+mn-lt"/>
                <a:cs typeface="+mn-lt"/>
                <a:hlinkClick r:id="rId4">
                  <a:extLst>
                    <a:ext uri="{A12FA001-AC4F-418D-AE19-62706E023703}">
                      <ahyp:hlinkClr xmlns:ahyp="http://schemas.microsoft.com/office/drawing/2018/hyperlinkcolor" val="tx"/>
                    </a:ext>
                  </a:extLst>
                </a:hlinkClick>
              </a:rPr>
              <a:t>with time windows or prize-collecting objectives</a:t>
            </a:r>
            <a:endParaRPr lang="en-US" sz="1800">
              <a:solidFill>
                <a:schemeClr val="tx1"/>
              </a:solidFill>
              <a:latin typeface="Gabriola"/>
              <a:hlinkClick r:id="" action="ppaction://noaction">
                <a:extLst>
                  <a:ext uri="{A12FA001-AC4F-418D-AE19-62706E023703}">
                    <ahyp:hlinkClr xmlns:ahyp="http://schemas.microsoft.com/office/drawing/2018/hyperlinkcolor" val="tx"/>
                  </a:ext>
                </a:extLst>
              </a:hlinkClick>
            </a:endParaRPr>
          </a:p>
          <a:p>
            <a:pPr marL="0" lvl="0" indent="0">
              <a:buNone/>
            </a:pPr>
            <a:endParaRPr lang="en-US" sz="2400" dirty="0">
              <a:solidFill>
                <a:srgbClr val="FFFFFF">
                  <a:alpha val="70000"/>
                </a:srgbClr>
              </a:solidFill>
            </a:endParaRPr>
          </a:p>
        </p:txBody>
      </p:sp>
      <p:sp>
        <p:nvSpPr>
          <p:cNvPr id="2" name="Title"/>
          <p:cNvSpPr>
            <a:spLocks noGrp="1"/>
          </p:cNvSpPr>
          <p:nvPr>
            <p:ph type="ctrTitle"/>
          </p:nvPr>
        </p:nvSpPr>
        <p:spPr>
          <a:xfrm>
            <a:off x="5976287" y="0"/>
            <a:ext cx="5334000" cy="1524000"/>
          </a:xfrm>
        </p:spPr>
        <p:txBody>
          <a:bodyPr>
            <a:normAutofit/>
          </a:bodyPr>
          <a:lstStyle/>
          <a:p>
            <a:r>
              <a:rPr lang="en-US" sz="3200" dirty="0"/>
              <a:t>Google Maps</a:t>
            </a:r>
          </a:p>
        </p:txBody>
      </p:sp>
      <p:sp>
        <p:nvSpPr>
          <p:cNvPr id="5" name="TextBox 4">
            <a:extLst>
              <a:ext uri="{FF2B5EF4-FFF2-40B4-BE49-F238E27FC236}">
                <a16:creationId xmlns:a16="http://schemas.microsoft.com/office/drawing/2014/main" id="{338E2AFC-46B7-F25A-CDC1-6649FBF526D6}"/>
              </a:ext>
            </a:extLst>
          </p:cNvPr>
          <p:cNvSpPr txBox="1"/>
          <p:nvPr/>
        </p:nvSpPr>
        <p:spPr>
          <a:xfrm>
            <a:off x="9575579" y="6657945"/>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2701232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world map made of pins and strings">
            <a:extLst>
              <a:ext uri="{FF2B5EF4-FFF2-40B4-BE49-F238E27FC236}">
                <a16:creationId xmlns:a16="http://schemas.microsoft.com/office/drawing/2014/main" id="{17D67C27-99FC-F720-4776-7EED49B0230D}"/>
              </a:ext>
            </a:extLst>
          </p:cNvPr>
          <p:cNvPicPr>
            <a:picLocks noChangeAspect="1"/>
          </p:cNvPicPr>
          <p:nvPr/>
        </p:nvPicPr>
        <p:blipFill rotWithShape="1">
          <a:blip r:embed="rId2"/>
          <a:srcRect l="18774" r="19540" b="-7"/>
          <a:stretch/>
        </p:blipFill>
        <p:spPr>
          <a:xfrm>
            <a:off x="2" y="1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2" name="Freeform: Shape 11">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p:cNvSpPr>
            <a:spLocks noGrp="1"/>
          </p:cNvSpPr>
          <p:nvPr>
            <p:ph idx="1"/>
          </p:nvPr>
        </p:nvSpPr>
        <p:spPr>
          <a:xfrm>
            <a:off x="6096000" y="2286000"/>
            <a:ext cx="5334000" cy="3810001"/>
          </a:xfrm>
        </p:spPr>
        <p:txBody>
          <a:bodyPr vert="horz" lIns="91440" tIns="45720" rIns="91440" bIns="45720" rtlCol="0" anchor="t">
            <a:normAutofit/>
          </a:bodyPr>
          <a:lstStyle/>
          <a:p>
            <a:pPr marL="0" indent="0">
              <a:buNone/>
            </a:pPr>
            <a:r>
              <a:rPr lang="en-US" sz="1800" b="1" dirty="0">
                <a:solidFill>
                  <a:schemeClr val="tx1"/>
                </a:solidFill>
                <a:latin typeface="Gabriola"/>
                <a:ea typeface="+mn-lt"/>
                <a:cs typeface="+mn-lt"/>
              </a:rPr>
              <a:t>Real-World Application of TSP:</a:t>
            </a:r>
            <a:r>
              <a:rPr lang="en-US" sz="1800" dirty="0">
                <a:solidFill>
                  <a:schemeClr val="tx1"/>
                </a:solidFill>
                <a:latin typeface="Gabriola"/>
                <a:ea typeface="+mn-lt"/>
                <a:cs typeface="+mn-lt"/>
              </a:rPr>
              <a:t> The Traveling Salesman Problem (TSP) is crucial for route optimization in mapping services. It helps determine the most efficient path that visits all specified locations once, minimizing travel time or distance, which is essential for logistics, delivery services, and navigation apps.</a:t>
            </a:r>
          </a:p>
          <a:p>
            <a:pPr marL="0" indent="0">
              <a:buNone/>
            </a:pPr>
            <a:r>
              <a:rPr lang="en-US" sz="2000" b="1" dirty="0">
                <a:solidFill>
                  <a:schemeClr val="tx1"/>
                </a:solidFill>
                <a:latin typeface="Gabriola"/>
                <a:ea typeface="+mn-lt"/>
                <a:cs typeface="+mn-lt"/>
              </a:rPr>
              <a:t>Google’s OR-Tools:</a:t>
            </a:r>
            <a:r>
              <a:rPr lang="en-US" sz="2000" dirty="0">
                <a:solidFill>
                  <a:schemeClr val="tx1"/>
                </a:solidFill>
                <a:latin typeface="Gabriola"/>
                <a:ea typeface="+mn-lt"/>
                <a:cs typeface="+mn-lt"/>
              </a:rPr>
              <a:t> Google’s OR-Tools is a comprehensive suite designed to tackle complex optimization problems. It includes solvers for TSP, enabling users to find the shortest possible route that visits a series of locations, which is invaluable for planning and route management in various industries.</a:t>
            </a:r>
            <a:endParaRPr lang="en-US" sz="2000" dirty="0">
              <a:solidFill>
                <a:schemeClr val="tx1"/>
              </a:solidFill>
              <a:latin typeface="Gabriola"/>
            </a:endParaRPr>
          </a:p>
        </p:txBody>
      </p:sp>
      <p:sp>
        <p:nvSpPr>
          <p:cNvPr id="2" name="Title"/>
          <p:cNvSpPr>
            <a:spLocks noGrp="1"/>
          </p:cNvSpPr>
          <p:nvPr>
            <p:ph type="ctrTitle"/>
          </p:nvPr>
        </p:nvSpPr>
        <p:spPr>
          <a:xfrm>
            <a:off x="5978769" y="762000"/>
            <a:ext cx="5334000" cy="1524000"/>
          </a:xfrm>
        </p:spPr>
        <p:txBody>
          <a:bodyPr>
            <a:normAutofit/>
          </a:bodyPr>
          <a:lstStyle/>
          <a:p>
            <a:r>
              <a:rPr lang="en-US" sz="3200" dirty="0"/>
              <a:t> Google Maps and TSP</a:t>
            </a:r>
          </a:p>
        </p:txBody>
      </p:sp>
    </p:spTree>
    <p:extLst>
      <p:ext uri="{BB962C8B-B14F-4D97-AF65-F5344CB8AC3E}">
        <p14:creationId xmlns:p14="http://schemas.microsoft.com/office/powerpoint/2010/main" val="2809888075"/>
      </p:ext>
    </p:extLst>
  </p:cSld>
  <p:clrMapOvr>
    <a:masterClrMapping/>
  </p:clrMapOvr>
</p:sld>
</file>

<file path=ppt/theme/theme1.xml><?xml version="1.0" encoding="utf-8"?>
<a:theme xmlns:a="http://schemas.openxmlformats.org/drawingml/2006/main" name="Pebble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0</TotalTime>
  <Words>2000</Words>
  <Application>Microsoft Office PowerPoint</Application>
  <PresentationFormat>Widescreen</PresentationFormat>
  <Paragraphs>179</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Avenir Next LT Pro Light</vt:lpstr>
      <vt:lpstr>Gabriola</vt:lpstr>
      <vt:lpstr>Sitka Subheading</vt:lpstr>
      <vt:lpstr>PebbleVTI</vt:lpstr>
      <vt:lpstr>The Traveling Salesman Problem and Its Application in Google Maps Using QR-Tools</vt:lpstr>
      <vt:lpstr> Introduction to Travelling Salesman Problem</vt:lpstr>
      <vt:lpstr>Travelling Salesman Dynamic Programming Algorithm </vt:lpstr>
      <vt:lpstr>Time &amp; Space Complexity</vt:lpstr>
      <vt:lpstr>EXAMPLE</vt:lpstr>
      <vt:lpstr>Code</vt:lpstr>
      <vt:lpstr>PowerPoint Presentation</vt:lpstr>
      <vt:lpstr>Google Maps</vt:lpstr>
      <vt:lpstr> Google Maps and TSP</vt:lpstr>
      <vt:lpstr>PowerPoint Presentation</vt:lpstr>
      <vt:lpstr>PowerPoint Presentation</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MUKUL GUPTA</cp:lastModifiedBy>
  <cp:revision>341</cp:revision>
  <dcterms:created xsi:type="dcterms:W3CDTF">2024-03-09T04:27:29Z</dcterms:created>
  <dcterms:modified xsi:type="dcterms:W3CDTF">2024-03-14T15:29:38Z</dcterms:modified>
</cp:coreProperties>
</file>